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50"/>
  </p:notesMasterIdLst>
  <p:sldIdLst>
    <p:sldId id="297" r:id="rId3"/>
    <p:sldId id="289" r:id="rId4"/>
    <p:sldId id="431" r:id="rId5"/>
    <p:sldId id="540" r:id="rId6"/>
    <p:sldId id="501" r:id="rId7"/>
    <p:sldId id="502" r:id="rId8"/>
    <p:sldId id="503" r:id="rId9"/>
    <p:sldId id="504" r:id="rId10"/>
    <p:sldId id="536" r:id="rId11"/>
    <p:sldId id="505" r:id="rId12"/>
    <p:sldId id="506" r:id="rId13"/>
    <p:sldId id="537" r:id="rId14"/>
    <p:sldId id="507" r:id="rId15"/>
    <p:sldId id="508" r:id="rId16"/>
    <p:sldId id="509" r:id="rId17"/>
    <p:sldId id="510" r:id="rId18"/>
    <p:sldId id="511" r:id="rId19"/>
    <p:sldId id="512" r:id="rId20"/>
    <p:sldId id="538" r:id="rId21"/>
    <p:sldId id="543" r:id="rId22"/>
    <p:sldId id="539" r:id="rId23"/>
    <p:sldId id="513" r:id="rId24"/>
    <p:sldId id="514" r:id="rId25"/>
    <p:sldId id="541" r:id="rId26"/>
    <p:sldId id="515" r:id="rId27"/>
    <p:sldId id="516" r:id="rId28"/>
    <p:sldId id="517" r:id="rId29"/>
    <p:sldId id="518" r:id="rId30"/>
    <p:sldId id="521" r:id="rId31"/>
    <p:sldId id="544" r:id="rId32"/>
    <p:sldId id="522" r:id="rId33"/>
    <p:sldId id="523" r:id="rId34"/>
    <p:sldId id="524" r:id="rId35"/>
    <p:sldId id="525" r:id="rId36"/>
    <p:sldId id="542" r:id="rId37"/>
    <p:sldId id="526" r:id="rId38"/>
    <p:sldId id="527" r:id="rId39"/>
    <p:sldId id="528" r:id="rId40"/>
    <p:sldId id="546" r:id="rId41"/>
    <p:sldId id="530" r:id="rId42"/>
    <p:sldId id="531" r:id="rId43"/>
    <p:sldId id="547" r:id="rId44"/>
    <p:sldId id="533" r:id="rId45"/>
    <p:sldId id="545" r:id="rId46"/>
    <p:sldId id="534" r:id="rId47"/>
    <p:sldId id="535" r:id="rId48"/>
    <p:sldId id="444" r:id="rId4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p:cViewPr varScale="1">
        <p:scale>
          <a:sx n="86" d="100"/>
          <a:sy n="86" d="100"/>
        </p:scale>
        <p:origin x="30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B5F55B-2B0B-493D-B5A6-0CD165B2D26A}" type="datetimeFigureOut">
              <a:rPr lang="en-US" smtClean="0"/>
              <a:t>12/4/2023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90FF74-37B7-4E21-A86E-405D13812DF3}" type="slidenum">
              <a:rPr lang="en-US" smtClean="0"/>
              <a:t>‹#›</a:t>
            </a:fld>
            <a:endParaRPr lang="en-US"/>
          </a:p>
        </p:txBody>
      </p:sp>
    </p:spTree>
    <p:extLst>
      <p:ext uri="{BB962C8B-B14F-4D97-AF65-F5344CB8AC3E}">
        <p14:creationId xmlns:p14="http://schemas.microsoft.com/office/powerpoint/2010/main" val="1507528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27100" rtl="0" eaLnBrk="1" fontAlgn="base" latinLnBrk="0" hangingPunct="1">
              <a:lnSpc>
                <a:spcPct val="100000"/>
              </a:lnSpc>
              <a:spcBef>
                <a:spcPct val="0"/>
              </a:spcBef>
              <a:spcAft>
                <a:spcPct val="0"/>
              </a:spcAft>
              <a:buClrTx/>
              <a:buSzTx/>
              <a:buFontTx/>
              <a:buNone/>
              <a:tabLst/>
              <a:defRPr/>
            </a:pPr>
            <a:fld id="{D50EDFCD-7148-4A94-A7EB-145A99094DB1}"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pPr marL="0" marR="0" lvl="0" indent="0" algn="r" defTabSz="9271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3491" name="Rectangle 2"/>
          <p:cNvSpPr>
            <a:spLocks noGrp="1" noRot="1" noChangeAspect="1" noChangeArrowheads="1" noTextEdit="1"/>
          </p:cNvSpPr>
          <p:nvPr>
            <p:ph type="sldImg"/>
          </p:nvPr>
        </p:nvSpPr>
        <p:spPr>
          <a:xfrm>
            <a:off x="379413" y="696913"/>
            <a:ext cx="6188075" cy="3481387"/>
          </a:xfrm>
          <a:ln/>
        </p:spPr>
      </p:sp>
      <p:sp>
        <p:nvSpPr>
          <p:cNvPr id="63492" name="Rectangle 3"/>
          <p:cNvSpPr>
            <a:spLocks noGrp="1" noChangeArrowheads="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53506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384564A0-8E16-4651-A185-5FFCEDF3B9FA}"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039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4D82EA2-D85C-48BF-8A93-EA0D2FE5D387}"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9257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1157D14C-CC08-40B6-8437-BCF0EA7020D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7723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8" y="273055"/>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8EE747D5-FB23-45A0-9936-2AB24BB822A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87781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2A232921-A1F9-43F3-8BC8-8D5CBA5D2AF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94399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315CEB7A-A053-429D-B447-D0F541C690E9}"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7823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85309" y="225429"/>
            <a:ext cx="2279652"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4233" y="225429"/>
            <a:ext cx="663786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4CDAF1AF-2F14-4EA2-AE2E-B0F7B219C00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297217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90"/>
            <a:ext cx="44577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205137" y="1449390"/>
            <a:ext cx="4459817" cy="4751387"/>
          </a:xfrm>
        </p:spPr>
        <p:txBody>
          <a:bodyPr/>
          <a:lstStyle/>
          <a:p>
            <a:r>
              <a:rPr lang="en-US" smtClean="0"/>
              <a:t>Click icon to add clip art</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5B6D7F81-D383-4C64-943A-5B2F1B32D75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9904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89"/>
            <a:ext cx="9120719"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44235" y="3900492"/>
            <a:ext cx="9120719"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35C76EAD-5CA6-40B8-A9FD-204ACB69DAD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137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sz="half" idx="2"/>
          </p:nvPr>
        </p:nvSpPr>
        <p:spPr>
          <a:xfrm>
            <a:off x="455848" y="1705851"/>
            <a:ext cx="5429250" cy="387222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319014" y="1705851"/>
            <a:ext cx="4161790" cy="35915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7" name="Holder 7"/>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5" name="Holder 5"/>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4" name="Holder 4"/>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6257" name="Picture 177" descr="csk_biorep_page1IMAGE"/>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
        <p:nvSpPr>
          <p:cNvPr id="46082" name="Rectangle 2"/>
          <p:cNvSpPr>
            <a:spLocks noGrp="1" noChangeArrowheads="1"/>
          </p:cNvSpPr>
          <p:nvPr>
            <p:ph type="ctrTitle"/>
          </p:nvPr>
        </p:nvSpPr>
        <p:spPr>
          <a:xfrm>
            <a:off x="3024721" y="3176589"/>
            <a:ext cx="8612716" cy="2074862"/>
          </a:xfrm>
        </p:spPr>
        <p:txBody>
          <a:bodyPr/>
          <a:lstStyle>
            <a:lvl1pPr>
              <a:defRPr sz="3200"/>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575737" y="296867"/>
            <a:ext cx="7505700" cy="1368425"/>
          </a:xfrm>
        </p:spPr>
        <p:txBody>
          <a:bodyPr/>
          <a:lstStyle>
            <a:lvl1pPr marL="0" indent="0">
              <a:buFontTx/>
              <a:buNone/>
              <a:defRPr sz="1200"/>
            </a:lvl1pPr>
          </a:lstStyle>
          <a:p>
            <a:r>
              <a:rPr lang="en-US" smtClean="0"/>
              <a:t>Click to edit Master subtitle style</a:t>
            </a:r>
            <a:endParaRPr lang="en-US"/>
          </a:p>
        </p:txBody>
      </p:sp>
      <p:sp>
        <p:nvSpPr>
          <p:cNvPr id="46254" name="Rectangle 174"/>
          <p:cNvSpPr>
            <a:spLocks noGrp="1" noChangeArrowheads="1"/>
          </p:cNvSpPr>
          <p:nvPr>
            <p:ph type="dt" sz="half" idx="2"/>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6255" name="Rectangle 175"/>
          <p:cNvSpPr>
            <a:spLocks noGrp="1" noChangeArrowheads="1"/>
          </p:cNvSpPr>
          <p:nvPr>
            <p:ph type="ftr" sz="quarter" idx="3"/>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6256" name="Rectangle 176"/>
          <p:cNvSpPr>
            <a:spLocks noGrp="1" noChangeArrowheads="1"/>
          </p:cNvSpPr>
          <p:nvPr>
            <p:ph type="sldNum" sz="quarter" idx="4"/>
          </p:nvPr>
        </p:nvSpPr>
        <p:spPr/>
        <p:txBody>
          <a:bodyPr/>
          <a:lstStyle>
            <a:lvl1pPr>
              <a:defRPr/>
            </a:lvl1pPr>
          </a:lstStyle>
          <a:p>
            <a:pPr rtl="0" fontAlgn="base">
              <a:spcBef>
                <a:spcPct val="0"/>
              </a:spcBef>
              <a:spcAft>
                <a:spcPct val="0"/>
              </a:spcAft>
            </a:pPr>
            <a:fld id="{B959A3FB-12C1-4949-9DB2-4A4E63B4D69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1592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A4C6ADE-B3AE-43C3-832B-D74B71E851A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893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230960D1-EE98-401B-A2EE-B5EE14AF28C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09315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4235" y="1449390"/>
            <a:ext cx="44577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05137" y="1449390"/>
            <a:ext cx="4459817"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B53C50EB-0A00-4B12-A89E-AE8488C7FCA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51711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645396" y="60960"/>
            <a:ext cx="2138171" cy="566927"/>
          </a:xfrm>
          <a:prstGeom prst="rect">
            <a:avLst/>
          </a:prstGeom>
        </p:spPr>
      </p:pic>
      <p:sp>
        <p:nvSpPr>
          <p:cNvPr id="2" name="Holder 2"/>
          <p:cNvSpPr>
            <a:spLocks noGrp="1"/>
          </p:cNvSpPr>
          <p:nvPr>
            <p:ph type="title"/>
          </p:nvPr>
        </p:nvSpPr>
        <p:spPr>
          <a:xfrm>
            <a:off x="321735" y="711937"/>
            <a:ext cx="7508240" cy="369569"/>
          </a:xfrm>
          <a:prstGeom prst="rect">
            <a:avLst/>
          </a:prstGeom>
        </p:spPr>
        <p:txBody>
          <a:bodyPr wrap="square" lIns="0" tIns="0" rIns="0" bIns="0">
            <a:spAutoFit/>
          </a:bodyPr>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a:xfrm>
            <a:off x="302609" y="2557105"/>
            <a:ext cx="10699115" cy="1373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17141" y="6700340"/>
            <a:ext cx="527050" cy="142240"/>
          </a:xfrm>
          <a:prstGeom prst="rect">
            <a:avLst/>
          </a:prstGeom>
        </p:spPr>
        <p:txBody>
          <a:bodyPr wrap="square" lIns="0" tIns="0" rIns="0" bIns="0">
            <a:spAutoFit/>
          </a:bodyPr>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12/4/2023</a:t>
            </a:fld>
            <a:endParaRPr lang="en-US"/>
          </a:p>
        </p:txBody>
      </p:sp>
      <p:sp>
        <p:nvSpPr>
          <p:cNvPr id="6" name="Holder 6"/>
          <p:cNvSpPr>
            <a:spLocks noGrp="1"/>
          </p:cNvSpPr>
          <p:nvPr>
            <p:ph type="sldNum" sz="quarter" idx="7"/>
          </p:nvPr>
        </p:nvSpPr>
        <p:spPr>
          <a:xfrm>
            <a:off x="11437619" y="6696896"/>
            <a:ext cx="304800" cy="142240"/>
          </a:xfrm>
          <a:prstGeom prst="rect">
            <a:avLst/>
          </a:prstGeom>
        </p:spPr>
        <p:txBody>
          <a:bodyPr wrap="square" lIns="0" tIns="0" rIns="0" bIns="0">
            <a:spAutoFit/>
          </a:bodyPr>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7000"/>
            <a:lum/>
          </a:blip>
          <a:srcRect/>
          <a:stretch>
            <a:fillRect l="6000" t="10000" r="-8000"/>
          </a:stretch>
        </a:blipFill>
        <a:effectLst/>
      </p:bgPr>
    </p:bg>
    <p:spTree>
      <p:nvGrpSpPr>
        <p:cNvPr id="1" name=""/>
        <p:cNvGrpSpPr/>
        <p:nvPr/>
      </p:nvGrpSpPr>
      <p:grpSpPr>
        <a:xfrm>
          <a:off x="0" y="0"/>
          <a:ext cx="0" cy="0"/>
          <a:chOff x="0" y="0"/>
          <a:chExt cx="0" cy="0"/>
        </a:xfrm>
      </p:grpSpPr>
      <p:pic>
        <p:nvPicPr>
          <p:cNvPr id="22694" name="Picture 166" descr="csk_biorep_page2IMAGE"/>
          <p:cNvPicPr>
            <a:picLocks noChangeAspect="1" noChangeArrowheads="1"/>
          </p:cNvPicPr>
          <p:nvPr/>
        </p:nvPicPr>
        <p:blipFill>
          <a:blip r:embed="rId16" cstate="print"/>
          <a:srcRect/>
          <a:stretch>
            <a:fillRect/>
          </a:stretch>
        </p:blipFill>
        <p:spPr bwMode="auto">
          <a:xfrm>
            <a:off x="0" y="0"/>
            <a:ext cx="12192000" cy="6858000"/>
          </a:xfrm>
          <a:prstGeom prst="rect">
            <a:avLst/>
          </a:prstGeom>
          <a:noFill/>
        </p:spPr>
      </p:pic>
      <p:sp>
        <p:nvSpPr>
          <p:cNvPr id="22530" name="Rectangle 2"/>
          <p:cNvSpPr>
            <a:spLocks noGrp="1" noChangeArrowheads="1"/>
          </p:cNvSpPr>
          <p:nvPr>
            <p:ph type="title"/>
          </p:nvPr>
        </p:nvSpPr>
        <p:spPr bwMode="auto">
          <a:xfrm>
            <a:off x="2544235" y="225429"/>
            <a:ext cx="9120719" cy="1008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2544235" y="1449390"/>
            <a:ext cx="9120719"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532" name="Rectangle 4"/>
          <p:cNvSpPr>
            <a:spLocks noGrp="1" noChangeArrowheads="1"/>
          </p:cNvSpPr>
          <p:nvPr>
            <p:ph type="dt" sz="half" idx="2"/>
          </p:nvPr>
        </p:nvSpPr>
        <p:spPr bwMode="auto">
          <a:xfrm>
            <a:off x="575735" y="6308725"/>
            <a:ext cx="2451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900">
                <a:latin typeface="+mn-lt"/>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22533" name="Rectangle 5"/>
          <p:cNvSpPr>
            <a:spLocks noGrp="1" noChangeArrowheads="1"/>
          </p:cNvSpPr>
          <p:nvPr>
            <p:ph type="ftr" sz="quarter" idx="3"/>
          </p:nvPr>
        </p:nvSpPr>
        <p:spPr bwMode="auto">
          <a:xfrm>
            <a:off x="3168657" y="6308725"/>
            <a:ext cx="5753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900">
                <a:latin typeface="+mn-lt"/>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22534" name="Rectangle 6"/>
          <p:cNvSpPr>
            <a:spLocks noGrp="1" noChangeArrowheads="1"/>
          </p:cNvSpPr>
          <p:nvPr>
            <p:ph type="sldNum" sz="quarter" idx="4"/>
          </p:nvPr>
        </p:nvSpPr>
        <p:spPr bwMode="auto">
          <a:xfrm>
            <a:off x="9124951" y="6308725"/>
            <a:ext cx="2540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900">
                <a:latin typeface="+mn-lt"/>
              </a:defRPr>
            </a:lvl1pPr>
          </a:lstStyle>
          <a:p>
            <a:pPr rtl="0" fontAlgn="base">
              <a:spcBef>
                <a:spcPct val="0"/>
              </a:spcBef>
              <a:spcAft>
                <a:spcPct val="0"/>
              </a:spcAft>
            </a:pPr>
            <a:fld id="{3F6FC8E5-14CA-48A0-A1F8-319ECDA3C4C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2145213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2pPr>
      <a:lvl3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3pPr>
      <a:lvl4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4pPr>
      <a:lvl5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5pPr>
      <a:lvl6pPr marL="457200" algn="l" rtl="0" eaLnBrk="1" fontAlgn="base" hangingPunct="1">
        <a:spcBef>
          <a:spcPct val="0"/>
        </a:spcBef>
        <a:spcAft>
          <a:spcPct val="0"/>
        </a:spcAft>
        <a:defRPr sz="2800">
          <a:solidFill>
            <a:schemeClr val="tx1"/>
          </a:solidFill>
          <a:latin typeface="Century Gothic" pitchFamily="34" charset="0"/>
          <a:cs typeface="Times New Roman" pitchFamily="18" charset="0"/>
        </a:defRPr>
      </a:lvl6pPr>
      <a:lvl7pPr marL="914400" algn="l" rtl="0" eaLnBrk="1" fontAlgn="base" hangingPunct="1">
        <a:spcBef>
          <a:spcPct val="0"/>
        </a:spcBef>
        <a:spcAft>
          <a:spcPct val="0"/>
        </a:spcAft>
        <a:defRPr sz="2800">
          <a:solidFill>
            <a:schemeClr val="tx1"/>
          </a:solidFill>
          <a:latin typeface="Century Gothic" pitchFamily="34" charset="0"/>
          <a:cs typeface="Times New Roman" pitchFamily="18" charset="0"/>
        </a:defRPr>
      </a:lvl7pPr>
      <a:lvl8pPr marL="1371600" algn="l" rtl="0" eaLnBrk="1" fontAlgn="base" hangingPunct="1">
        <a:spcBef>
          <a:spcPct val="0"/>
        </a:spcBef>
        <a:spcAft>
          <a:spcPct val="0"/>
        </a:spcAft>
        <a:defRPr sz="2800">
          <a:solidFill>
            <a:schemeClr val="tx1"/>
          </a:solidFill>
          <a:latin typeface="Century Gothic" pitchFamily="34" charset="0"/>
          <a:cs typeface="Times New Roman" pitchFamily="18" charset="0"/>
        </a:defRPr>
      </a:lvl8pPr>
      <a:lvl9pPr marL="1828800" algn="l" rtl="0" eaLnBrk="1" fontAlgn="base" hangingPunct="1">
        <a:spcBef>
          <a:spcPct val="0"/>
        </a:spcBef>
        <a:spcAft>
          <a:spcPct val="0"/>
        </a:spcAft>
        <a:defRPr sz="2800">
          <a:solidFill>
            <a:schemeClr val="tx1"/>
          </a:solidFill>
          <a:latin typeface="Century Gothic" pitchFamily="34" charset="0"/>
          <a:cs typeface="Times New Roman" pitchFamily="18" charset="0"/>
        </a:defRPr>
      </a:lvl9pPr>
    </p:titleStyle>
    <p:bodyStyle>
      <a:lvl1pPr marL="342900" indent="-342900" algn="l" rtl="0" eaLnBrk="1" fontAlgn="base" hangingPunct="1">
        <a:spcBef>
          <a:spcPct val="20000"/>
        </a:spcBef>
        <a:spcAft>
          <a:spcPct val="20000"/>
        </a:spcAft>
        <a:buClr>
          <a:schemeClr val="tx1"/>
        </a:buClr>
        <a:buChar char="•"/>
        <a:defRPr sz="2000">
          <a:solidFill>
            <a:schemeClr val="tx1"/>
          </a:solidFill>
          <a:latin typeface="+mn-lt"/>
          <a:ea typeface="+mn-ea"/>
          <a:cs typeface="+mn-cs"/>
        </a:defRPr>
      </a:lvl1pPr>
      <a:lvl2pPr marL="742950" indent="-285750" algn="l" rtl="0" eaLnBrk="1" fontAlgn="base" hangingPunct="1">
        <a:spcBef>
          <a:spcPct val="20000"/>
        </a:spcBef>
        <a:spcAft>
          <a:spcPct val="20000"/>
        </a:spcAft>
        <a:buClr>
          <a:schemeClr val="tx1"/>
        </a:buClr>
        <a:buChar char="•"/>
        <a:defRPr>
          <a:solidFill>
            <a:schemeClr val="tx1"/>
          </a:solidFill>
          <a:latin typeface="+mn-lt"/>
          <a:cs typeface="+mn-cs"/>
        </a:defRPr>
      </a:lvl2pPr>
      <a:lvl3pPr marL="1143000" indent="-228600" algn="l" rtl="0" eaLnBrk="1" fontAlgn="base" hangingPunct="1">
        <a:spcBef>
          <a:spcPct val="20000"/>
        </a:spcBef>
        <a:spcAft>
          <a:spcPct val="20000"/>
        </a:spcAft>
        <a:buClr>
          <a:schemeClr val="tx1"/>
        </a:buClr>
        <a:buChar char="•"/>
        <a:defRPr sz="1600">
          <a:solidFill>
            <a:schemeClr val="tx1"/>
          </a:solidFill>
          <a:latin typeface="+mn-lt"/>
          <a:cs typeface="+mn-cs"/>
        </a:defRPr>
      </a:lvl3pPr>
      <a:lvl4pPr marL="1600200" indent="-228600" algn="l" rtl="0" eaLnBrk="1" fontAlgn="base" hangingPunct="1">
        <a:spcBef>
          <a:spcPct val="20000"/>
        </a:spcBef>
        <a:spcAft>
          <a:spcPct val="20000"/>
        </a:spcAft>
        <a:buClr>
          <a:schemeClr val="tx1"/>
        </a:buClr>
        <a:buChar char="•"/>
        <a:defRPr sz="1400">
          <a:solidFill>
            <a:schemeClr val="tx1"/>
          </a:solidFill>
          <a:latin typeface="+mn-lt"/>
          <a:cs typeface="+mn-cs"/>
        </a:defRPr>
      </a:lvl4pPr>
      <a:lvl5pPr marL="2057400" indent="-228600" algn="l" rtl="0" eaLnBrk="1" fontAlgn="base" hangingPunct="1">
        <a:spcBef>
          <a:spcPct val="20000"/>
        </a:spcBef>
        <a:spcAft>
          <a:spcPct val="20000"/>
        </a:spcAft>
        <a:buClr>
          <a:schemeClr val="tx1"/>
        </a:buClr>
        <a:buChar char="•"/>
        <a:defRPr sz="1200">
          <a:solidFill>
            <a:schemeClr val="tx1"/>
          </a:solidFill>
          <a:latin typeface="+mn-lt"/>
          <a:cs typeface="+mn-cs"/>
        </a:defRPr>
      </a:lvl5pPr>
      <a:lvl6pPr marL="2514600" indent="-228600" algn="l" rtl="0" eaLnBrk="1" fontAlgn="base" hangingPunct="1">
        <a:spcBef>
          <a:spcPct val="20000"/>
        </a:spcBef>
        <a:spcAft>
          <a:spcPct val="20000"/>
        </a:spcAft>
        <a:buClr>
          <a:schemeClr val="tx1"/>
        </a:buClr>
        <a:buChar char="•"/>
        <a:defRPr sz="1200">
          <a:solidFill>
            <a:schemeClr val="tx1"/>
          </a:solidFill>
          <a:latin typeface="+mn-lt"/>
          <a:cs typeface="+mn-cs"/>
        </a:defRPr>
      </a:lvl6pPr>
      <a:lvl7pPr marL="2971800" indent="-228600" algn="l" rtl="0" eaLnBrk="1" fontAlgn="base" hangingPunct="1">
        <a:spcBef>
          <a:spcPct val="20000"/>
        </a:spcBef>
        <a:spcAft>
          <a:spcPct val="20000"/>
        </a:spcAft>
        <a:buClr>
          <a:schemeClr val="tx1"/>
        </a:buClr>
        <a:buChar char="•"/>
        <a:defRPr sz="1200">
          <a:solidFill>
            <a:schemeClr val="tx1"/>
          </a:solidFill>
          <a:latin typeface="+mn-lt"/>
          <a:cs typeface="+mn-cs"/>
        </a:defRPr>
      </a:lvl7pPr>
      <a:lvl8pPr marL="3429000" indent="-228600" algn="l" rtl="0" eaLnBrk="1" fontAlgn="base" hangingPunct="1">
        <a:spcBef>
          <a:spcPct val="20000"/>
        </a:spcBef>
        <a:spcAft>
          <a:spcPct val="20000"/>
        </a:spcAft>
        <a:buClr>
          <a:schemeClr val="tx1"/>
        </a:buClr>
        <a:buChar char="•"/>
        <a:defRPr sz="1200">
          <a:solidFill>
            <a:schemeClr val="tx1"/>
          </a:solidFill>
          <a:latin typeface="+mn-lt"/>
          <a:cs typeface="+mn-cs"/>
        </a:defRPr>
      </a:lvl8pPr>
      <a:lvl9pPr marL="3886200" indent="-228600" algn="l" rtl="0" eaLnBrk="1" fontAlgn="base" hangingPunct="1">
        <a:spcBef>
          <a:spcPct val="20000"/>
        </a:spcBef>
        <a:spcAft>
          <a:spcPct val="20000"/>
        </a:spcAft>
        <a:buClr>
          <a:schemeClr val="tx1"/>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subTitle" idx="1"/>
          </p:nvPr>
        </p:nvSpPr>
        <p:spPr>
          <a:xfrm>
            <a:off x="8458200" y="5474905"/>
            <a:ext cx="3657592" cy="1244149"/>
          </a:xfrm>
          <a:ln w="38100">
            <a:solidFill>
              <a:srgbClr val="3333CC"/>
            </a:solidFill>
          </a:ln>
        </p:spPr>
        <p:txBody>
          <a:bodyPr/>
          <a:lstStyle/>
          <a:p>
            <a:pPr>
              <a:defRPr/>
            </a:pPr>
            <a:r>
              <a:rPr lang="en-US" altLang="en-US" sz="2200" b="1" u="sng">
                <a:solidFill>
                  <a:srgbClr val="00B050"/>
                </a:solidFill>
              </a:rPr>
              <a:t>Dr. Engr. M Malook Rind</a:t>
            </a:r>
          </a:p>
          <a:p>
            <a:pPr algn="l">
              <a:defRPr/>
            </a:pPr>
            <a:r>
              <a:rPr lang="en-US" altLang="en-US" b="1" err="1" smtClean="0">
                <a:solidFill>
                  <a:schemeClr val="tx1"/>
                </a:solidFill>
                <a:latin typeface="+mj-lt"/>
              </a:rPr>
              <a:t>Ph.D</a:t>
            </a:r>
            <a:r>
              <a:rPr lang="en-US" altLang="en-US" b="1" smtClean="0">
                <a:solidFill>
                  <a:schemeClr val="tx1"/>
                </a:solidFill>
                <a:latin typeface="+mj-lt"/>
              </a:rPr>
              <a:t> (I.T), ME (CSN), MBA (MIS), BE (CS)</a:t>
            </a:r>
          </a:p>
          <a:p>
            <a:pPr algn="l">
              <a:defRPr/>
            </a:pPr>
            <a:r>
              <a:rPr lang="en-US" altLang="en-US" b="1" smtClean="0">
                <a:solidFill>
                  <a:schemeClr val="tx1"/>
                </a:solidFill>
                <a:latin typeface="+mj-lt"/>
              </a:rPr>
              <a:t>CCNA, CCNP, Juniper Certified.</a:t>
            </a:r>
          </a:p>
          <a:p>
            <a:pPr algn="l">
              <a:defRPr/>
            </a:pPr>
            <a:r>
              <a:rPr lang="en-US" altLang="en-US" sz="1400" b="1">
                <a:solidFill>
                  <a:srgbClr val="0070C0"/>
                </a:solidFill>
                <a:latin typeface="+mj-lt"/>
              </a:rPr>
              <a:t>Professor (Computer Science)</a:t>
            </a:r>
          </a:p>
          <a:p>
            <a:pPr algn="l">
              <a:defRPr/>
            </a:pPr>
            <a:endParaRPr lang="en-US" altLang="en-US" sz="1600" b="1">
              <a:latin typeface="+mj-lt"/>
            </a:endParaRPr>
          </a:p>
        </p:txBody>
      </p:sp>
      <p:sp>
        <p:nvSpPr>
          <p:cNvPr id="3" name="Rounded Rectangle 2"/>
          <p:cNvSpPr/>
          <p:nvPr/>
        </p:nvSpPr>
        <p:spPr bwMode="auto">
          <a:xfrm>
            <a:off x="2074872" y="110485"/>
            <a:ext cx="8065827" cy="646754"/>
          </a:xfrm>
          <a:prstGeom prst="roundRect">
            <a:avLst/>
          </a:prstGeom>
          <a:solidFill>
            <a:schemeClr val="accent2">
              <a:lumMod val="20000"/>
              <a:lumOff val="80000"/>
            </a:schemeClr>
          </a:solidFill>
          <a:ln w="38100" cap="flat" cmpd="sng" algn="ctr">
            <a:solidFill>
              <a:srgbClr val="FF0000"/>
            </a:solidFill>
            <a:prstDash val="solid"/>
            <a:round/>
            <a:headEnd type="none" w="sm" len="sm"/>
            <a:tailEnd type="none" w="sm" len="sm"/>
          </a:ln>
          <a:effectLst/>
        </p:spPr>
        <p:txBody>
          <a:bodyPr/>
          <a:lstStyle/>
          <a:p>
            <a:pPr algn="ctr" rtl="0" fontAlgn="base">
              <a:spcBef>
                <a:spcPct val="0"/>
              </a:spcBef>
              <a:spcAft>
                <a:spcPct val="0"/>
              </a:spcAft>
              <a:defRPr/>
            </a:pPr>
            <a:r>
              <a:rPr lang="en-US" sz="3600" b="1" kern="1200">
                <a:solidFill>
                  <a:srgbClr val="0041C4"/>
                </a:solidFill>
                <a:latin typeface="Times New Roman" pitchFamily="18" charset="0"/>
                <a:ea typeface="+mn-ea"/>
                <a:cs typeface="Times New Roman" pitchFamily="18" charset="0"/>
              </a:rPr>
              <a:t>“Information Security”</a:t>
            </a:r>
            <a:endParaRPr lang="en-US" altLang="en-US" sz="3600" b="1" kern="1200">
              <a:solidFill>
                <a:srgbClr val="0041C4"/>
              </a:solidFill>
              <a:latin typeface="Times New Roman" pitchFamily="18" charset="0"/>
              <a:ea typeface="+mn-ea"/>
              <a:cs typeface="Times New Roman" pitchFamily="18" charset="0"/>
            </a:endParaRPr>
          </a:p>
        </p:txBody>
      </p:sp>
      <p:sp>
        <p:nvSpPr>
          <p:cNvPr id="9218" name="AutoShape 2" descr="Image result for kdu university college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sp>
        <p:nvSpPr>
          <p:cNvPr id="8194" name="AutoShape 2" descr="Image result for asia pacific university malaysia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pic>
        <p:nvPicPr>
          <p:cNvPr id="7" name="Picture 6" descr="3841479820397985.jpg"/>
          <p:cNvPicPr>
            <a:picLocks noChangeAspect="1"/>
          </p:cNvPicPr>
          <p:nvPr/>
        </p:nvPicPr>
        <p:blipFill>
          <a:blip r:embed="rId3"/>
          <a:stretch>
            <a:fillRect/>
          </a:stretch>
        </p:blipFill>
        <p:spPr>
          <a:xfrm>
            <a:off x="142874" y="5474905"/>
            <a:ext cx="3073402" cy="1317329"/>
          </a:xfrm>
          <a:prstGeom prst="rect">
            <a:avLst/>
          </a:prstGeom>
          <a:solidFill>
            <a:schemeClr val="accent2">
              <a:lumMod val="20000"/>
              <a:lumOff val="80000"/>
            </a:schemeClr>
          </a:solidFill>
          <a:ln w="38100" cap="flat" cmpd="sng" algn="ctr">
            <a:solidFill>
              <a:srgbClr val="006600"/>
            </a:solidFill>
            <a:prstDash val="solid"/>
            <a:round/>
            <a:headEnd type="none" w="sm" len="sm"/>
            <a:tailEnd type="none" w="sm" len="sm"/>
          </a:ln>
          <a:effectLst/>
        </p:spPr>
      </p:pic>
      <p:sp>
        <p:nvSpPr>
          <p:cNvPr id="8" name="Rectangle 6"/>
          <p:cNvSpPr txBox="1">
            <a:spLocks noChangeArrowheads="1"/>
          </p:cNvSpPr>
          <p:nvPr/>
        </p:nvSpPr>
        <p:spPr bwMode="auto">
          <a:xfrm>
            <a:off x="4953000" y="4585234"/>
            <a:ext cx="1963002" cy="504965"/>
          </a:xfrm>
          <a:prstGeom prst="rect">
            <a:avLst/>
          </a:prstGeom>
          <a:noFill/>
          <a:ln w="38100">
            <a:solidFill>
              <a:schemeClr val="tx2">
                <a:lumMod val="60000"/>
                <a:lumOff val="40000"/>
              </a:schemeClr>
            </a:solidFill>
            <a:miter lim="800000"/>
            <a:headEnd/>
            <a:tailEnd/>
          </a:ln>
          <a:effectLst/>
        </p:spPr>
        <p:txBody>
          <a:bodyPr vert="horz" wrap="square" lIns="91440" tIns="0" rIns="91440" bIns="0" numCol="1" anchor="t" anchorCtr="0" compatLnSpc="1">
            <a:prstTxWarp prst="textNoShape">
              <a:avLst/>
            </a:prstTxWarp>
          </a:bodyPr>
          <a:lstStyle/>
          <a:p>
            <a:pPr algn="just" rtl="0" fontAlgn="base">
              <a:spcBef>
                <a:spcPct val="20000"/>
              </a:spcBef>
              <a:spcAft>
                <a:spcPct val="20000"/>
              </a:spcAft>
              <a:buClr>
                <a:srgbClr val="000000"/>
              </a:buClr>
              <a:defRPr/>
            </a:pPr>
            <a:r>
              <a:rPr lang="en-US" altLang="en-US" sz="2600" b="1" i="1" u="sng" dirty="0" smtClean="0">
                <a:solidFill>
                  <a:srgbClr val="0070C0"/>
                </a:solidFill>
                <a:latin typeface="Century Gothic"/>
                <a:ea typeface="+mn-ea"/>
                <a:cs typeface="Times New Roman"/>
              </a:rPr>
              <a:t>Lecture # 9 </a:t>
            </a:r>
            <a:endParaRPr lang="en-US" altLang="en-US" sz="2600" b="1" i="1" dirty="0">
              <a:solidFill>
                <a:srgbClr val="0070C0"/>
              </a:solidFill>
              <a:latin typeface="Century Gothic"/>
              <a:ea typeface="+mn-ea"/>
              <a:cs typeface="Times New Roman"/>
            </a:endParaRPr>
          </a:p>
          <a:p>
            <a:pPr algn="just" rtl="0" fontAlgn="base">
              <a:spcBef>
                <a:spcPct val="20000"/>
              </a:spcBef>
              <a:spcAft>
                <a:spcPct val="20000"/>
              </a:spcAft>
              <a:buClr>
                <a:srgbClr val="000000"/>
              </a:buClr>
              <a:defRPr/>
            </a:pPr>
            <a:endParaRPr lang="en-US" altLang="en-US" sz="1600" b="1" dirty="0">
              <a:solidFill>
                <a:srgbClr val="000000"/>
              </a:solidFill>
              <a:latin typeface="Century Gothic"/>
              <a:ea typeface="+mn-ea"/>
              <a:cs typeface="Times New Roman"/>
            </a:endParaRPr>
          </a:p>
        </p:txBody>
      </p:sp>
      <p:pic>
        <p:nvPicPr>
          <p:cNvPr id="1026" name="Picture 2" descr="Types of wireless communication modules - Jotrin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72" y="828680"/>
            <a:ext cx="8051531" cy="337184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64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Attackers can cause various kinds of damage to an organization by attacking a web server</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6019800" y="1271014"/>
            <a:ext cx="6096000" cy="5256615"/>
          </a:xfrm>
          <a:prstGeom prst="rect">
            <a:avLst/>
          </a:prstGeom>
        </p:spPr>
      </p:pic>
      <p:sp>
        <p:nvSpPr>
          <p:cNvPr id="5" name="Rectangle 4"/>
          <p:cNvSpPr/>
          <p:nvPr/>
        </p:nvSpPr>
        <p:spPr>
          <a:xfrm>
            <a:off x="228600" y="1219200"/>
            <a:ext cx="5791200" cy="5232202"/>
          </a:xfrm>
          <a:prstGeom prst="rect">
            <a:avLst/>
          </a:prstGeom>
        </p:spPr>
        <p:txBody>
          <a:bodyPr wrap="square">
            <a:spAutoFit/>
          </a:bodyPr>
          <a:lstStyle/>
          <a:p>
            <a:pPr marL="91440" indent="-91440" algn="just">
              <a:spcAft>
                <a:spcPts val="600"/>
              </a:spcAft>
              <a:buClr>
                <a:srgbClr val="FF0000"/>
              </a:buClr>
              <a:buFont typeface="Arial" panose="020B0604020202020204" pitchFamily="34" charset="0"/>
              <a:buChar char="•"/>
            </a:pPr>
            <a:r>
              <a:rPr lang="en-US" sz="1600" b="0" i="0" u="none" strike="noStrike" baseline="0" dirty="0" smtClean="0">
                <a:latin typeface="+mn-lt"/>
              </a:rPr>
              <a:t>If the attacker </a:t>
            </a:r>
            <a:r>
              <a:rPr lang="en-US" sz="1600" b="1" i="0" u="none" strike="noStrike" baseline="0" dirty="0" smtClean="0">
                <a:latin typeface="+mn-lt"/>
              </a:rPr>
              <a:t>compromises a user account</a:t>
            </a:r>
            <a:r>
              <a:rPr lang="en-US" sz="1600" b="0" i="0" u="none" strike="noStrike" baseline="0" dirty="0" smtClean="0">
                <a:latin typeface="+mn-lt"/>
              </a:rPr>
              <a:t>, they can gain a large amount of useful information</a:t>
            </a:r>
            <a:r>
              <a:rPr lang="en-US" sz="1600" b="0" i="0" u="none" strike="noStrike" dirty="0" smtClean="0">
                <a:latin typeface="+mn-lt"/>
              </a:rPr>
              <a:t> and </a:t>
            </a:r>
            <a:r>
              <a:rPr lang="en-US" sz="1600" b="0" i="0" u="none" strike="noStrike" baseline="0" dirty="0" smtClean="0">
                <a:latin typeface="+mn-lt"/>
              </a:rPr>
              <a:t>can use the compromised user account to launch further attacks on the web server.</a:t>
            </a:r>
          </a:p>
          <a:p>
            <a:pPr marL="91440" indent="-91440" algn="just">
              <a:spcAft>
                <a:spcPts val="600"/>
              </a:spcAft>
              <a:buClr>
                <a:srgbClr val="FF0000"/>
              </a:buClr>
              <a:buFont typeface="Arial" panose="020B0604020202020204" pitchFamily="34" charset="0"/>
              <a:buChar char="•"/>
            </a:pPr>
            <a:r>
              <a:rPr lang="en-US" sz="1600" dirty="0">
                <a:latin typeface="+mn-lt"/>
              </a:rPr>
              <a:t>Attackers can completely </a:t>
            </a:r>
            <a:r>
              <a:rPr lang="en-US" sz="1600" b="1" dirty="0">
                <a:latin typeface="+mn-lt"/>
              </a:rPr>
              <a:t>change the appearance </a:t>
            </a:r>
            <a:r>
              <a:rPr lang="en-US" sz="1600" dirty="0">
                <a:latin typeface="+mn-lt"/>
              </a:rPr>
              <a:t>of a website by changing the visuals and displaying different pages with messages of their own.</a:t>
            </a:r>
          </a:p>
          <a:p>
            <a:pPr marL="91440" indent="-91440" algn="just">
              <a:spcAft>
                <a:spcPts val="600"/>
              </a:spcAft>
              <a:buClr>
                <a:srgbClr val="FF0000"/>
              </a:buClr>
              <a:buFont typeface="Arial" panose="020B0604020202020204" pitchFamily="34" charset="0"/>
              <a:buChar char="•"/>
            </a:pPr>
            <a:r>
              <a:rPr lang="en-US" sz="1600" dirty="0">
                <a:latin typeface="+mn-lt"/>
              </a:rPr>
              <a:t>An attacker can </a:t>
            </a:r>
            <a:r>
              <a:rPr lang="en-US" sz="1600" b="1" dirty="0">
                <a:latin typeface="+mn-lt"/>
              </a:rPr>
              <a:t>use the server to launch further attacks </a:t>
            </a:r>
            <a:r>
              <a:rPr lang="en-US" sz="1600" dirty="0">
                <a:latin typeface="+mn-lt"/>
              </a:rPr>
              <a:t>on various websites or client systems.</a:t>
            </a:r>
          </a:p>
          <a:p>
            <a:pPr marL="91440" indent="-91440" algn="just">
              <a:spcAft>
                <a:spcPts val="600"/>
              </a:spcAft>
              <a:buClr>
                <a:srgbClr val="FF0000"/>
              </a:buClr>
              <a:buFont typeface="Arial" panose="020B0604020202020204" pitchFamily="34" charset="0"/>
              <a:buChar char="•"/>
            </a:pPr>
            <a:r>
              <a:rPr lang="en-US" sz="1600" b="1" dirty="0">
                <a:latin typeface="+mn-lt"/>
              </a:rPr>
              <a:t>Root access </a:t>
            </a:r>
            <a:r>
              <a:rPr lang="en-US" sz="1600" dirty="0">
                <a:latin typeface="+mn-lt"/>
              </a:rPr>
              <a:t>is the highest privilege level to log in to a server. Attackers can perform any action once they attain root access to the server.</a:t>
            </a:r>
          </a:p>
          <a:p>
            <a:pPr marL="91440" indent="-91440" algn="just">
              <a:spcAft>
                <a:spcPts val="600"/>
              </a:spcAft>
              <a:buClr>
                <a:srgbClr val="FF0000"/>
              </a:buClr>
              <a:buFont typeface="Arial" panose="020B0604020202020204" pitchFamily="34" charset="0"/>
              <a:buChar char="•"/>
            </a:pPr>
            <a:r>
              <a:rPr lang="en-US" sz="1600" dirty="0">
                <a:latin typeface="+mn-lt"/>
              </a:rPr>
              <a:t>An attacker can </a:t>
            </a:r>
            <a:r>
              <a:rPr lang="en-US" sz="1600" b="1" dirty="0">
                <a:latin typeface="+mn-lt"/>
              </a:rPr>
              <a:t>alter or delete the data of a web server </a:t>
            </a:r>
            <a:r>
              <a:rPr lang="en-US" sz="1600" dirty="0">
                <a:latin typeface="+mn-lt"/>
              </a:rPr>
              <a:t>and even replace the data with malware to compromise users who connect to the web server.</a:t>
            </a:r>
          </a:p>
          <a:p>
            <a:pPr marL="91440" indent="-91440" algn="just">
              <a:spcAft>
                <a:spcPts val="600"/>
              </a:spcAft>
              <a:buClr>
                <a:srgbClr val="FF0000"/>
              </a:buClr>
              <a:buFont typeface="Arial" panose="020B0604020202020204" pitchFamily="34" charset="0"/>
              <a:buChar char="•"/>
            </a:pPr>
            <a:r>
              <a:rPr lang="en-US" sz="1600" dirty="0">
                <a:latin typeface="+mn-lt"/>
              </a:rPr>
              <a:t>Attackers can attain </a:t>
            </a:r>
            <a:r>
              <a:rPr lang="en-US" sz="1600" b="1" dirty="0">
                <a:latin typeface="+mn-lt"/>
              </a:rPr>
              <a:t>access to sensitive data </a:t>
            </a:r>
            <a:r>
              <a:rPr lang="en-US" sz="1600" dirty="0">
                <a:latin typeface="+mn-lt"/>
              </a:rPr>
              <a:t>such as financial records, future plans, or the source code of a program</a:t>
            </a:r>
            <a:r>
              <a:rPr lang="en-US" sz="1600" dirty="0" smtClean="0">
                <a:latin typeface="+mn-lt"/>
              </a:rPr>
              <a:t>.</a:t>
            </a:r>
          </a:p>
          <a:p>
            <a:pPr marL="91440" indent="-91440" algn="just">
              <a:spcAft>
                <a:spcPts val="600"/>
              </a:spcAft>
              <a:buClr>
                <a:srgbClr val="FF0000"/>
              </a:buClr>
              <a:buFont typeface="Arial" panose="020B0604020202020204" pitchFamily="34" charset="0"/>
              <a:buChar char="•"/>
            </a:pPr>
            <a:r>
              <a:rPr lang="en-US" sz="1600" dirty="0" smtClean="0">
                <a:latin typeface="+mn-lt"/>
              </a:rPr>
              <a:t>Web server attacks may </a:t>
            </a:r>
            <a:r>
              <a:rPr lang="en-US" sz="1600" b="1" dirty="0" smtClean="0">
                <a:latin typeface="+mn-lt"/>
              </a:rPr>
              <a:t>expose the personal information of a company’s customers </a:t>
            </a:r>
            <a:r>
              <a:rPr lang="en-US" sz="1600" dirty="0" smtClean="0">
                <a:latin typeface="+mn-lt"/>
              </a:rPr>
              <a:t>to the public, damaging the reputation  and customer faith of the company. </a:t>
            </a:r>
            <a:endParaRPr lang="en-US" sz="1600" dirty="0">
              <a:latin typeface="+mn-lt"/>
            </a:endParaRPr>
          </a:p>
        </p:txBody>
      </p:sp>
    </p:spTree>
    <p:extLst>
      <p:ext uri="{BB962C8B-B14F-4D97-AF65-F5344CB8AC3E}">
        <p14:creationId xmlns:p14="http://schemas.microsoft.com/office/powerpoint/2010/main" val="2975257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a:solidFill>
                  <a:prstClr val="black"/>
                </a:solidFill>
                <a:latin typeface="+mn-lt"/>
                <a:ea typeface="+mn-ea"/>
                <a:cs typeface="Times New Roman"/>
              </a:rPr>
              <a:t>S</a:t>
            </a:r>
            <a:r>
              <a:rPr lang="en-US" sz="2200" kern="1200" dirty="0" smtClean="0">
                <a:solidFill>
                  <a:prstClr val="black"/>
                </a:solidFill>
                <a:latin typeface="+mn-lt"/>
                <a:ea typeface="+mn-ea"/>
                <a:cs typeface="Times New Roman"/>
              </a:rPr>
              <a:t>ome oversights that can compromise a web server.</a:t>
            </a:r>
            <a:endParaRPr lang="en-US" sz="22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96644" y="1271014"/>
            <a:ext cx="11866756" cy="5291927"/>
          </a:xfrm>
          <a:prstGeom prst="rect">
            <a:avLst/>
          </a:prstGeom>
        </p:spPr>
      </p:pic>
    </p:spTree>
    <p:extLst>
      <p:ext uri="{BB962C8B-B14F-4D97-AF65-F5344CB8AC3E}">
        <p14:creationId xmlns:p14="http://schemas.microsoft.com/office/powerpoint/2010/main" val="4009709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4324261"/>
          </a:xfrm>
          <a:prstGeom prst="rect">
            <a:avLst/>
          </a:prstGeom>
        </p:spPr>
        <p:txBody>
          <a:bodyPr wrap="square">
            <a:spAutoFit/>
          </a:bodyPr>
          <a:lstStyle/>
          <a:p>
            <a:pPr marL="182880" indent="-182880" algn="just" rtl="0">
              <a:spcBef>
                <a:spcPts val="575"/>
              </a:spcBef>
              <a:buClr>
                <a:srgbClr val="FF0000"/>
              </a:buClr>
              <a:buFontTx/>
              <a:buChar char="-"/>
            </a:pPr>
            <a:r>
              <a:rPr lang="en-US" sz="2200" b="1" kern="1200" dirty="0">
                <a:solidFill>
                  <a:prstClr val="black"/>
                </a:solidFill>
                <a:latin typeface="+mn-lt"/>
                <a:ea typeface="+mn-ea"/>
                <a:cs typeface="Times New Roman"/>
              </a:rPr>
              <a:t>Security Flaws Affecting Web Server Security:</a:t>
            </a:r>
          </a:p>
          <a:p>
            <a:pPr marL="640080" lvl="2" indent="-342900" algn="just" rtl="0">
              <a:buClr>
                <a:srgbClr val="FF0000"/>
              </a:buClr>
              <a:buFont typeface="Arial" panose="020B0604020202020204" pitchFamily="34" charset="0"/>
              <a:buChar char="•"/>
            </a:pPr>
            <a:r>
              <a:rPr lang="en-US" sz="2200" kern="1200" dirty="0" smtClean="0">
                <a:solidFill>
                  <a:prstClr val="black"/>
                </a:solidFill>
                <a:latin typeface="+mn-lt"/>
                <a:ea typeface="+mn-ea"/>
                <a:cs typeface="Times New Roman"/>
              </a:rPr>
              <a:t>A web server configured by poorly trained system administrators may have security vulnerabilities. </a:t>
            </a:r>
          </a:p>
          <a:p>
            <a:pPr marL="640080" lvl="2" indent="-342900" algn="just" rtl="0">
              <a:buClr>
                <a:srgbClr val="FF0000"/>
              </a:buClr>
              <a:buFont typeface="Arial" panose="020B0604020202020204" pitchFamily="34" charset="0"/>
              <a:buChar char="•"/>
            </a:pPr>
            <a:r>
              <a:rPr lang="en-US" sz="2200" kern="1200" dirty="0">
                <a:solidFill>
                  <a:prstClr val="black"/>
                </a:solidFill>
                <a:latin typeface="+mn-lt"/>
                <a:ea typeface="+mn-ea"/>
                <a:cs typeface="Times New Roman"/>
              </a:rPr>
              <a:t>Inadequate knowledge, negligence, laziness, and inattentiveness toward security can pose the greatest threats to web server security</a:t>
            </a:r>
            <a:r>
              <a:rPr lang="en-US" sz="2200" kern="1200" dirty="0" smtClean="0">
                <a:solidFill>
                  <a:prstClr val="black"/>
                </a:solidFill>
                <a:latin typeface="+mn-lt"/>
                <a:ea typeface="+mn-ea"/>
                <a:cs typeface="Times New Roman"/>
              </a:rPr>
              <a:t>.</a:t>
            </a:r>
          </a:p>
          <a:p>
            <a:pPr marL="640080" lvl="2" indent="-342900" algn="just" rtl="0">
              <a:lnSpc>
                <a:spcPct val="150000"/>
              </a:lnSpc>
              <a:buClr>
                <a:srgbClr val="FF0000"/>
              </a:buClr>
              <a:buFont typeface="Arial" panose="020B0604020202020204" pitchFamily="34" charset="0"/>
              <a:buChar char="•"/>
            </a:pPr>
            <a:r>
              <a:rPr lang="en-US" sz="2200" kern="1200" dirty="0" smtClean="0">
                <a:solidFill>
                  <a:prstClr val="black"/>
                </a:solidFill>
                <a:latin typeface="+mn-lt"/>
                <a:ea typeface="+mn-ea"/>
                <a:cs typeface="Times New Roman"/>
              </a:rPr>
              <a:t>Some common oversights that make a web server vulnerable to attacks:</a:t>
            </a:r>
          </a:p>
          <a:p>
            <a:pPr marL="914400" indent="-182880" algn="just" rtl="0">
              <a:lnSpc>
                <a:spcPct val="150000"/>
              </a:lnSpc>
              <a:buClr>
                <a:srgbClr val="FF0000"/>
              </a:buClr>
              <a:buFontTx/>
              <a:buChar char="-"/>
            </a:pPr>
            <a:r>
              <a:rPr lang="en-US" sz="2200" kern="1200" dirty="0" smtClean="0">
                <a:solidFill>
                  <a:prstClr val="black"/>
                </a:solidFill>
                <a:latin typeface="+mn-lt"/>
                <a:ea typeface="+mn-ea"/>
                <a:cs typeface="Times New Roman"/>
              </a:rPr>
              <a:t>Failing to update the web server with the latest patches</a:t>
            </a:r>
          </a:p>
          <a:p>
            <a:pPr marL="914400" indent="-182880" algn="just" rtl="0">
              <a:lnSpc>
                <a:spcPct val="150000"/>
              </a:lnSpc>
              <a:buClr>
                <a:srgbClr val="FF0000"/>
              </a:buClr>
              <a:buFontTx/>
              <a:buChar char="-"/>
            </a:pPr>
            <a:r>
              <a:rPr lang="en-US" sz="2200" kern="1200" dirty="0" smtClean="0">
                <a:solidFill>
                  <a:prstClr val="black"/>
                </a:solidFill>
                <a:latin typeface="+mn-lt"/>
                <a:ea typeface="+mn-ea"/>
                <a:cs typeface="Times New Roman"/>
              </a:rPr>
              <a:t>Using the same system administrator credentials everywhere</a:t>
            </a:r>
          </a:p>
          <a:p>
            <a:pPr marL="914400" indent="-182880" algn="just" rtl="0">
              <a:lnSpc>
                <a:spcPct val="150000"/>
              </a:lnSpc>
              <a:buClr>
                <a:srgbClr val="FF0000"/>
              </a:buClr>
              <a:buFontTx/>
              <a:buChar char="-"/>
            </a:pPr>
            <a:r>
              <a:rPr lang="en-US" sz="2200" kern="1200" dirty="0" smtClean="0">
                <a:solidFill>
                  <a:prstClr val="black"/>
                </a:solidFill>
                <a:latin typeface="+mn-lt"/>
                <a:ea typeface="+mn-ea"/>
                <a:cs typeface="Times New Roman"/>
              </a:rPr>
              <a:t>Allowing unrestricted internal and outbound traffic</a:t>
            </a:r>
          </a:p>
          <a:p>
            <a:pPr marL="914400" indent="-182880" algn="just" rtl="0">
              <a:lnSpc>
                <a:spcPct val="150000"/>
              </a:lnSpc>
              <a:buClr>
                <a:srgbClr val="FF0000"/>
              </a:buClr>
              <a:buFontTx/>
              <a:buChar char="-"/>
            </a:pPr>
            <a:r>
              <a:rPr lang="en-US" sz="2200" kern="1200" dirty="0" smtClean="0">
                <a:solidFill>
                  <a:prstClr val="black"/>
                </a:solidFill>
                <a:latin typeface="+mn-lt"/>
                <a:ea typeface="+mn-ea"/>
                <a:cs typeface="Times New Roman"/>
              </a:rPr>
              <a:t>Running unhardened applications and servers</a:t>
            </a:r>
            <a:endParaRPr lang="en-US" sz="2200" kern="1200" dirty="0">
              <a:solidFill>
                <a:prstClr val="black"/>
              </a:solidFill>
              <a:latin typeface="+mn-lt"/>
              <a:ea typeface="+mn-ea"/>
              <a:cs typeface="Times New Roman"/>
            </a:endParaRPr>
          </a:p>
        </p:txBody>
      </p:sp>
    </p:spTree>
    <p:extLst>
      <p:ext uri="{BB962C8B-B14F-4D97-AF65-F5344CB8AC3E}">
        <p14:creationId xmlns:p14="http://schemas.microsoft.com/office/powerpoint/2010/main" val="3480654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261884"/>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Some of the most common Web Server Attacks include:</a:t>
            </a:r>
          </a:p>
          <a:p>
            <a:pPr marL="640080" lvl="2" indent="-342900" algn="just" rtl="0">
              <a:spcBef>
                <a:spcPts val="575"/>
              </a:spcBef>
              <a:buClr>
                <a:srgbClr val="FF0000"/>
              </a:buClr>
              <a:buFont typeface="Arial" panose="020B0604020202020204" pitchFamily="34" charset="0"/>
              <a:buChar char="•"/>
            </a:pPr>
            <a:r>
              <a:rPr lang="en-US" sz="2000" kern="1200" dirty="0">
                <a:solidFill>
                  <a:prstClr val="black"/>
                </a:solidFill>
                <a:latin typeface="+mn-lt"/>
                <a:ea typeface="+mn-ea"/>
                <a:cs typeface="Times New Roman"/>
              </a:rPr>
              <a:t>The Domain Name System (DNS) resolves a domain name to its corresponding IP address</a:t>
            </a:r>
          </a:p>
          <a:p>
            <a:pPr marL="182880" indent="-182880" algn="just" rtl="0">
              <a:spcBef>
                <a:spcPts val="575"/>
              </a:spcBef>
              <a:buClr>
                <a:srgbClr val="FF0000"/>
              </a:buClr>
              <a:buFontTx/>
              <a:buChar char="-"/>
            </a:pP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1676400"/>
            <a:ext cx="11658600" cy="4886541"/>
          </a:xfrm>
          <a:prstGeom prst="rect">
            <a:avLst/>
          </a:prstGeom>
          <a:ln>
            <a:solidFill>
              <a:schemeClr val="accent1"/>
            </a:solidFill>
          </a:ln>
        </p:spPr>
      </p:pic>
    </p:spTree>
    <p:extLst>
      <p:ext uri="{BB962C8B-B14F-4D97-AF65-F5344CB8AC3E}">
        <p14:creationId xmlns:p14="http://schemas.microsoft.com/office/powerpoint/2010/main" val="37438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354217"/>
          </a:xfrm>
          <a:prstGeom prst="rect">
            <a:avLst/>
          </a:prstGeom>
        </p:spPr>
        <p:txBody>
          <a:bodyPr wrap="square">
            <a:spAutoFit/>
          </a:bodyPr>
          <a:lstStyle/>
          <a:p>
            <a:pPr marL="182880" indent="-182880" algn="just" rtl="0">
              <a:spcBef>
                <a:spcPts val="575"/>
              </a:spcBef>
              <a:buClr>
                <a:srgbClr val="FF0000"/>
              </a:buClr>
              <a:buFontTx/>
              <a:buChar char="-"/>
            </a:pPr>
            <a:r>
              <a:rPr lang="en-US" kern="1200" dirty="0" smtClean="0">
                <a:solidFill>
                  <a:prstClr val="black"/>
                </a:solidFill>
                <a:latin typeface="+mn-lt"/>
                <a:cs typeface="Times New Roman"/>
              </a:rPr>
              <a:t>Also known as path traversal attack allows and an attacker to access files and directories that should not be allowed to access. The attacker usually performs this attack with the help of a browser. </a:t>
            </a:r>
          </a:p>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Poorly patched or configured web server software can make the web server vulnerable to a directory traversal attack.</a:t>
            </a:r>
          </a:p>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A web server is vulnerable to this attack if it accepts input data from a browser without proper validation.</a:t>
            </a:r>
            <a:endParaRPr lang="en-US"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76200" y="2133601"/>
            <a:ext cx="11887200" cy="4527394"/>
          </a:xfrm>
          <a:prstGeom prst="rect">
            <a:avLst/>
          </a:prstGeom>
        </p:spPr>
      </p:pic>
    </p:spTree>
    <p:extLst>
      <p:ext uri="{BB962C8B-B14F-4D97-AF65-F5344CB8AC3E}">
        <p14:creationId xmlns:p14="http://schemas.microsoft.com/office/powerpoint/2010/main" val="2131479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277273"/>
          </a:xfrm>
          <a:prstGeom prst="rect">
            <a:avLst/>
          </a:prstGeom>
        </p:spPr>
        <p:txBody>
          <a:bodyPr wrap="square">
            <a:spAutoFit/>
          </a:bodyPr>
          <a:lstStyle/>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Website defacement refers to unauthorized changes made to the content of a single web page or an entire website, resulting in changes to the visual appearance of the web page or website.</a:t>
            </a:r>
          </a:p>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Hackers break into web servers using a variety of methods, such as MySQL injection, and alter the hosted website by injecting code to add images, popups, or text to a page in such a manner that the visual appearance of the page changes.</a:t>
            </a:r>
            <a:endParaRPr lang="en-US"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2057400"/>
            <a:ext cx="11734800" cy="4512000"/>
          </a:xfrm>
          <a:prstGeom prst="rect">
            <a:avLst/>
          </a:prstGeom>
        </p:spPr>
      </p:pic>
    </p:spTree>
    <p:extLst>
      <p:ext uri="{BB962C8B-B14F-4D97-AF65-F5344CB8AC3E}">
        <p14:creationId xmlns:p14="http://schemas.microsoft.com/office/powerpoint/2010/main" val="217289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pic>
        <p:nvPicPr>
          <p:cNvPr id="5" name="Picture 4"/>
          <p:cNvPicPr>
            <a:picLocks noChangeAspect="1"/>
          </p:cNvPicPr>
          <p:nvPr/>
        </p:nvPicPr>
        <p:blipFill>
          <a:blip r:embed="rId3"/>
          <a:stretch>
            <a:fillRect/>
          </a:stretch>
        </p:blipFill>
        <p:spPr>
          <a:xfrm>
            <a:off x="78058" y="914400"/>
            <a:ext cx="11885341" cy="5669114"/>
          </a:xfrm>
          <a:prstGeom prst="rect">
            <a:avLst/>
          </a:prstGeom>
        </p:spPr>
      </p:pic>
    </p:spTree>
    <p:extLst>
      <p:ext uri="{BB962C8B-B14F-4D97-AF65-F5344CB8AC3E}">
        <p14:creationId xmlns:p14="http://schemas.microsoft.com/office/powerpoint/2010/main" val="3663631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646331"/>
          </a:xfrm>
          <a:prstGeom prst="rect">
            <a:avLst/>
          </a:prstGeom>
        </p:spPr>
        <p:txBody>
          <a:bodyPr wrap="square">
            <a:spAutoFit/>
          </a:bodyPr>
          <a:lstStyle/>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To perform an attack attacker scans the entire SSH server using bots (performs a port scan on TCP port 22) to identify possible vulnerabilities. </a:t>
            </a:r>
          </a:p>
        </p:txBody>
      </p:sp>
      <p:pic>
        <p:nvPicPr>
          <p:cNvPr id="3" name="Picture 2"/>
          <p:cNvPicPr>
            <a:picLocks noChangeAspect="1"/>
          </p:cNvPicPr>
          <p:nvPr/>
        </p:nvPicPr>
        <p:blipFill>
          <a:blip r:embed="rId3"/>
          <a:stretch>
            <a:fillRect/>
          </a:stretch>
        </p:blipFill>
        <p:spPr>
          <a:xfrm>
            <a:off x="152400" y="1550198"/>
            <a:ext cx="11887200" cy="5066546"/>
          </a:xfrm>
          <a:prstGeom prst="rect">
            <a:avLst/>
          </a:prstGeom>
        </p:spPr>
      </p:pic>
    </p:spTree>
    <p:extLst>
      <p:ext uri="{BB962C8B-B14F-4D97-AF65-F5344CB8AC3E}">
        <p14:creationId xmlns:p14="http://schemas.microsoft.com/office/powerpoint/2010/main" val="2445482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000274"/>
          </a:xfrm>
          <a:prstGeom prst="rect">
            <a:avLst/>
          </a:prstGeom>
        </p:spPr>
        <p:txBody>
          <a:bodyPr wrap="square">
            <a:spAutoFit/>
          </a:bodyPr>
          <a:lstStyle/>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Password cracking is the most common method of gaining unauthorized access to a web server by exploiting flawed and weak authentication mechanisms.</a:t>
            </a:r>
          </a:p>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Once the password is cracked, an attacker can use the password to launch further attacks.</a:t>
            </a:r>
            <a:endParaRPr lang="en-US"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76200" y="1852069"/>
            <a:ext cx="11963400" cy="4777331"/>
          </a:xfrm>
          <a:prstGeom prst="rect">
            <a:avLst/>
          </a:prstGeom>
        </p:spPr>
      </p:pic>
    </p:spTree>
    <p:extLst>
      <p:ext uri="{BB962C8B-B14F-4D97-AF65-F5344CB8AC3E}">
        <p14:creationId xmlns:p14="http://schemas.microsoft.com/office/powerpoint/2010/main" val="377223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pic>
        <p:nvPicPr>
          <p:cNvPr id="3" name="Picture 2"/>
          <p:cNvPicPr>
            <a:picLocks noChangeAspect="1"/>
          </p:cNvPicPr>
          <p:nvPr/>
        </p:nvPicPr>
        <p:blipFill>
          <a:blip r:embed="rId3"/>
          <a:stretch>
            <a:fillRect/>
          </a:stretch>
        </p:blipFill>
        <p:spPr>
          <a:xfrm>
            <a:off x="152400" y="853771"/>
            <a:ext cx="11811000" cy="5788640"/>
          </a:xfrm>
          <a:prstGeom prst="rect">
            <a:avLst/>
          </a:prstGeom>
        </p:spPr>
      </p:pic>
    </p:spTree>
    <p:extLst>
      <p:ext uri="{BB962C8B-B14F-4D97-AF65-F5344CB8AC3E}">
        <p14:creationId xmlns:p14="http://schemas.microsoft.com/office/powerpoint/2010/main" val="700737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Content Placeholder 2"/>
          <p:cNvSpPr txBox="1">
            <a:spLocks/>
          </p:cNvSpPr>
          <p:nvPr/>
        </p:nvSpPr>
        <p:spPr bwMode="auto">
          <a:xfrm>
            <a:off x="304800" y="924348"/>
            <a:ext cx="115824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6985" algn="l" rtl="0">
              <a:spcBef>
                <a:spcPts val="575"/>
              </a:spcBef>
            </a:pPr>
            <a:r>
              <a:rPr lang="en-US" sz="2400" dirty="0" smtClean="0">
                <a:solidFill>
                  <a:prstClr val="black"/>
                </a:solidFill>
                <a:latin typeface="Century Gothic"/>
                <a:ea typeface="+mn-ea"/>
                <a:cs typeface="Times New Roman"/>
              </a:rPr>
              <a:t>Web Server, Web Application, and SQL Attacks and Countermeasures</a:t>
            </a:r>
          </a:p>
        </p:txBody>
      </p:sp>
      <p:sp>
        <p:nvSpPr>
          <p:cNvPr id="7" name="Rectangle 12"/>
          <p:cNvSpPr>
            <a:spLocks noGrp="1" noChangeArrowheads="1"/>
          </p:cNvSpPr>
          <p:nvPr>
            <p:ph type="title"/>
          </p:nvPr>
        </p:nvSpPr>
        <p:spPr>
          <a:xfrm>
            <a:off x="4914900" y="310634"/>
            <a:ext cx="1676400" cy="369332"/>
          </a:xfrm>
          <a:noFill/>
        </p:spPr>
        <p:txBody>
          <a:bodyPr/>
          <a:lstStyle/>
          <a:p>
            <a:r>
              <a:rPr lang="en-US" sz="2400" smtClean="0"/>
              <a:t>Contents</a:t>
            </a:r>
            <a:endParaRPr lang="en-US" sz="2400"/>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1"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3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pic>
        <p:nvPicPr>
          <p:cNvPr id="4" name="Picture 3"/>
          <p:cNvPicPr>
            <a:picLocks noChangeAspect="1"/>
          </p:cNvPicPr>
          <p:nvPr/>
        </p:nvPicPr>
        <p:blipFill>
          <a:blip r:embed="rId3"/>
          <a:stretch>
            <a:fillRect/>
          </a:stretch>
        </p:blipFill>
        <p:spPr>
          <a:xfrm>
            <a:off x="78058" y="1599248"/>
            <a:ext cx="12037741" cy="5030151"/>
          </a:xfrm>
          <a:prstGeom prst="rect">
            <a:avLst/>
          </a:prstGeom>
        </p:spPr>
      </p:pic>
      <p:sp>
        <p:nvSpPr>
          <p:cNvPr id="3" name="Rectangle 2"/>
          <p:cNvSpPr/>
          <p:nvPr/>
        </p:nvSpPr>
        <p:spPr>
          <a:xfrm>
            <a:off x="76199" y="891362"/>
            <a:ext cx="12039599" cy="646331"/>
          </a:xfrm>
          <a:prstGeom prst="rect">
            <a:avLst/>
          </a:prstGeom>
        </p:spPr>
        <p:txBody>
          <a:bodyPr wrap="square">
            <a:spAutoFit/>
          </a:bodyPr>
          <a:lstStyle/>
          <a:p>
            <a:pPr marL="182880" indent="-182880" algn="just" rtl="0">
              <a:spcBef>
                <a:spcPts val="575"/>
              </a:spcBef>
              <a:buClr>
                <a:srgbClr val="FF0000"/>
              </a:buClr>
              <a:buFontTx/>
              <a:buChar char="-"/>
            </a:pPr>
            <a:r>
              <a:rPr lang="en-US" kern="1200" dirty="0">
                <a:solidFill>
                  <a:prstClr val="black"/>
                </a:solidFill>
                <a:latin typeface="+mn-lt"/>
                <a:ea typeface="+mn-ea"/>
                <a:cs typeface="Times New Roman"/>
              </a:rPr>
              <a:t>attackers leverage SSRF vulnerabilities in Internet-facing web servers to gain access to the backend servers that are protected by a firewall.</a:t>
            </a:r>
          </a:p>
        </p:txBody>
      </p:sp>
    </p:spTree>
    <p:extLst>
      <p:ext uri="{BB962C8B-B14F-4D97-AF65-F5344CB8AC3E}">
        <p14:creationId xmlns:p14="http://schemas.microsoft.com/office/powerpoint/2010/main" val="172363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Web Server Attack Countermeasures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371515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 </a:t>
            </a:r>
            <a:r>
              <a:rPr lang="en-US" sz="2400" dirty="0">
                <a:latin typeface="+mn-lt"/>
              </a:rPr>
              <a:t>- Web Server Attack Countermeasures</a:t>
            </a:r>
            <a:endParaRPr lang="en-US" sz="2600" dirty="0">
              <a:latin typeface="+mn-lt"/>
            </a:endParaRPr>
          </a:p>
        </p:txBody>
      </p:sp>
      <p:sp>
        <p:nvSpPr>
          <p:cNvPr id="4" name="Rectangle 3"/>
          <p:cNvSpPr/>
          <p:nvPr/>
        </p:nvSpPr>
        <p:spPr>
          <a:xfrm>
            <a:off x="76200" y="840127"/>
            <a:ext cx="11887200" cy="40011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Following are some measures to defend against web server attacks</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76200" y="1273991"/>
            <a:ext cx="11963400" cy="5355409"/>
          </a:xfrm>
          <a:prstGeom prst="rect">
            <a:avLst/>
          </a:prstGeom>
        </p:spPr>
      </p:pic>
    </p:spTree>
    <p:extLst>
      <p:ext uri="{BB962C8B-B14F-4D97-AF65-F5344CB8AC3E}">
        <p14:creationId xmlns:p14="http://schemas.microsoft.com/office/powerpoint/2010/main" val="15357932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 </a:t>
            </a:r>
            <a:r>
              <a:rPr lang="en-US" sz="2400" dirty="0">
                <a:latin typeface="+mn-lt"/>
              </a:rPr>
              <a:t>- Web Server Attack Countermeasures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There are various countermeasures to defend against web server attacks</a:t>
            </a:r>
            <a:r>
              <a:rPr lang="en-US" sz="2200" kern="1200" dirty="0" smtClean="0">
                <a:solidFill>
                  <a:prstClr val="black"/>
                </a:solidFill>
                <a:latin typeface="+mn-lt"/>
                <a:ea typeface="+mn-ea"/>
                <a:cs typeface="Times New Roman"/>
              </a:rPr>
              <a:t>.</a:t>
            </a:r>
            <a:endParaRPr lang="en-US" sz="22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52400" y="1197792"/>
            <a:ext cx="11852564" cy="5365150"/>
          </a:xfrm>
          <a:prstGeom prst="rect">
            <a:avLst/>
          </a:prstGeom>
        </p:spPr>
      </p:pic>
    </p:spTree>
    <p:extLst>
      <p:ext uri="{BB962C8B-B14F-4D97-AF65-F5344CB8AC3E}">
        <p14:creationId xmlns:p14="http://schemas.microsoft.com/office/powerpoint/2010/main" val="3253446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Web Application </a:t>
            </a:r>
            <a:r>
              <a:rPr lang="en-US" sz="2400" b="1" kern="1200" dirty="0" smtClean="0">
                <a:solidFill>
                  <a:srgbClr val="0041C4"/>
                </a:solidFill>
                <a:latin typeface="Times New Roman" pitchFamily="18" charset="0"/>
                <a:ea typeface="+mn-ea"/>
                <a:cs typeface="Times New Roman" pitchFamily="18" charset="0"/>
              </a:rPr>
              <a:t>Attacks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2335889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a:t>
            </a:r>
            <a:endParaRPr lang="en-US" sz="2600" dirty="0">
              <a:latin typeface="+mn-lt"/>
            </a:endParaRPr>
          </a:p>
        </p:txBody>
      </p:sp>
      <p:sp>
        <p:nvSpPr>
          <p:cNvPr id="4" name="Rectangle 3"/>
          <p:cNvSpPr/>
          <p:nvPr/>
        </p:nvSpPr>
        <p:spPr>
          <a:xfrm>
            <a:off x="76200" y="840127"/>
            <a:ext cx="11887200" cy="101566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With the ever-increasing vulnerabilities and cyber-attacks on web applications, along with the advanced techniques and nature of these attacks, organizations and security professionals need to re-assess their approach in securing web applications.</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152400" y="1867458"/>
            <a:ext cx="11887200" cy="4565675"/>
          </a:xfrm>
          <a:prstGeom prst="rect">
            <a:avLst/>
          </a:prstGeom>
        </p:spPr>
      </p:pic>
    </p:spTree>
    <p:extLst>
      <p:ext uri="{BB962C8B-B14F-4D97-AF65-F5344CB8AC3E}">
        <p14:creationId xmlns:p14="http://schemas.microsoft.com/office/powerpoint/2010/main" val="546071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a:t>
            </a:r>
            <a:endParaRPr lang="en-US" sz="2600" dirty="0">
              <a:latin typeface="+mn-lt"/>
            </a:endParaRPr>
          </a:p>
        </p:txBody>
      </p:sp>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Web applications allow users to perform specific tasks such as searching, sending emails, connecting with friends, online shopping, and tracking and tracing.</a:t>
            </a:r>
            <a:endParaRPr lang="en-US" sz="20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52400" y="1559491"/>
            <a:ext cx="11811000" cy="4930916"/>
          </a:xfrm>
          <a:prstGeom prst="rect">
            <a:avLst/>
          </a:prstGeom>
        </p:spPr>
      </p:pic>
    </p:spTree>
    <p:extLst>
      <p:ext uri="{BB962C8B-B14F-4D97-AF65-F5344CB8AC3E}">
        <p14:creationId xmlns:p14="http://schemas.microsoft.com/office/powerpoint/2010/main" val="3460163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a:t>
            </a:r>
            <a:endParaRPr lang="en-US" sz="2600" dirty="0">
              <a:latin typeface="+mn-lt"/>
            </a:endParaRPr>
          </a:p>
        </p:txBody>
      </p:sp>
      <p:sp>
        <p:nvSpPr>
          <p:cNvPr id="4" name="Rectangle 3"/>
          <p:cNvSpPr/>
          <p:nvPr/>
        </p:nvSpPr>
        <p:spPr>
          <a:xfrm>
            <a:off x="76200" y="840127"/>
            <a:ext cx="11887200" cy="101566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 main function of web applications is to fetch user-requested data from a database. When a user clicks or enters a URL in a browser, the web application immediately displays the requested website content in the browser.</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152400" y="1904999"/>
            <a:ext cx="11887200" cy="4717473"/>
          </a:xfrm>
          <a:prstGeom prst="rect">
            <a:avLst/>
          </a:prstGeom>
        </p:spPr>
      </p:pic>
    </p:spTree>
    <p:extLst>
      <p:ext uri="{BB962C8B-B14F-4D97-AF65-F5344CB8AC3E}">
        <p14:creationId xmlns:p14="http://schemas.microsoft.com/office/powerpoint/2010/main" val="3815314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a:t>
            </a:r>
            <a:endParaRPr lang="en-US" sz="2600" dirty="0">
              <a:latin typeface="+mn-lt"/>
            </a:endParaRPr>
          </a:p>
        </p:txBody>
      </p:sp>
      <p:sp>
        <p:nvSpPr>
          <p:cNvPr id="4" name="Rectangle 3"/>
          <p:cNvSpPr/>
          <p:nvPr/>
        </p:nvSpPr>
        <p:spPr>
          <a:xfrm>
            <a:off x="76200" y="840127"/>
            <a:ext cx="11887200" cy="1092607"/>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 web application architecture includes different devices, web browsers, and external web services that work with different scripting languages to execute the web application. It consists of three layers:</a:t>
            </a: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1. </a:t>
            </a:r>
            <a:r>
              <a:rPr lang="en-US" sz="2000" b="1" kern="1200" dirty="0" smtClean="0">
                <a:solidFill>
                  <a:prstClr val="black"/>
                </a:solidFill>
                <a:latin typeface="+mn-lt"/>
                <a:ea typeface="+mn-ea"/>
                <a:cs typeface="Times New Roman"/>
              </a:rPr>
              <a:t>Client or presentation layer                                  </a:t>
            </a:r>
            <a:r>
              <a:rPr lang="en-US" sz="2000" kern="1200" dirty="0" smtClean="0">
                <a:solidFill>
                  <a:prstClr val="black"/>
                </a:solidFill>
                <a:latin typeface="+mn-lt"/>
                <a:ea typeface="+mn-ea"/>
                <a:cs typeface="Times New Roman"/>
              </a:rPr>
              <a:t>2. </a:t>
            </a:r>
            <a:r>
              <a:rPr lang="en-US" sz="2000" b="1" kern="1200" dirty="0" smtClean="0">
                <a:solidFill>
                  <a:prstClr val="black"/>
                </a:solidFill>
                <a:latin typeface="+mn-lt"/>
                <a:ea typeface="+mn-ea"/>
                <a:cs typeface="Times New Roman"/>
              </a:rPr>
              <a:t>Business logic layer   </a:t>
            </a:r>
            <a:r>
              <a:rPr lang="en-US" sz="2000" kern="1200" dirty="0" smtClean="0">
                <a:solidFill>
                  <a:prstClr val="black"/>
                </a:solidFill>
                <a:latin typeface="+mn-lt"/>
                <a:ea typeface="+mn-ea"/>
                <a:cs typeface="Times New Roman"/>
              </a:rPr>
              <a:t>                                    3. </a:t>
            </a:r>
            <a:r>
              <a:rPr lang="en-US" sz="2000" b="1" kern="1200" dirty="0" smtClean="0">
                <a:solidFill>
                  <a:prstClr val="black"/>
                </a:solidFill>
                <a:latin typeface="+mn-lt"/>
                <a:ea typeface="+mn-ea"/>
                <a:cs typeface="Times New Roman"/>
              </a:rPr>
              <a:t>Database layer</a:t>
            </a:r>
            <a:r>
              <a:rPr lang="en-US" sz="2000" kern="1200" dirty="0" smtClean="0">
                <a:solidFill>
                  <a:prstClr val="black"/>
                </a:solidFill>
                <a:latin typeface="+mn-lt"/>
                <a:ea typeface="+mn-ea"/>
                <a:cs typeface="Times New Roman"/>
              </a:rPr>
              <a:t>.</a:t>
            </a:r>
            <a:endParaRPr lang="en-US" sz="20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96644" y="1932735"/>
            <a:ext cx="11866756" cy="4648792"/>
          </a:xfrm>
          <a:prstGeom prst="rect">
            <a:avLst/>
          </a:prstGeom>
        </p:spPr>
      </p:pic>
    </p:spTree>
    <p:extLst>
      <p:ext uri="{BB962C8B-B14F-4D97-AF65-F5344CB8AC3E}">
        <p14:creationId xmlns:p14="http://schemas.microsoft.com/office/powerpoint/2010/main" val="1869720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a:t>
            </a:r>
            <a:endParaRPr lang="en-US" sz="2600" dirty="0">
              <a:latin typeface="+mn-lt"/>
            </a:endParaRPr>
          </a:p>
        </p:txBody>
      </p:sp>
      <p:sp>
        <p:nvSpPr>
          <p:cNvPr id="4" name="Rectangle 3"/>
          <p:cNvSpPr/>
          <p:nvPr/>
        </p:nvSpPr>
        <p:spPr>
          <a:xfrm>
            <a:off x="76200" y="840127"/>
            <a:ext cx="11887200" cy="1092607"/>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OWASP (Open Worldwide Application Security Project) is an online community that produces freely available articles, methodologies, documentation, tools, and technologies in the field of web application security</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specifies the top 10 vulnerabilities and flaws of web applications.</a:t>
            </a:r>
            <a:endParaRPr lang="en-US" sz="20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28587" y="1924266"/>
            <a:ext cx="11834813" cy="4638675"/>
          </a:xfrm>
          <a:prstGeom prst="rect">
            <a:avLst/>
          </a:prstGeom>
        </p:spPr>
      </p:pic>
    </p:spTree>
    <p:extLst>
      <p:ext uri="{BB962C8B-B14F-4D97-AF65-F5344CB8AC3E}">
        <p14:creationId xmlns:p14="http://schemas.microsoft.com/office/powerpoint/2010/main" val="3563450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219200" y="1219200"/>
            <a:ext cx="92202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smtClean="0">
                <a:solidFill>
                  <a:srgbClr val="0041C4"/>
                </a:solidFill>
                <a:latin typeface="Times New Roman" pitchFamily="18" charset="0"/>
                <a:ea typeface="+mn-ea"/>
                <a:cs typeface="Times New Roman" pitchFamily="18" charset="0"/>
              </a:rPr>
              <a:t>Web Server, Web Application, and SQL Attacks </a:t>
            </a:r>
            <a:r>
              <a:rPr lang="en-US" sz="2400" b="1" kern="1200" dirty="0">
                <a:solidFill>
                  <a:srgbClr val="0041C4"/>
                </a:solidFill>
                <a:latin typeface="Times New Roman" pitchFamily="18" charset="0"/>
                <a:ea typeface="+mn-ea"/>
                <a:cs typeface="Times New Roman" pitchFamily="18" charset="0"/>
              </a:rPr>
              <a:t>and Countermeasures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
        <p:nvSpPr>
          <p:cNvPr id="4" name="Rectangle 3"/>
          <p:cNvSpPr/>
          <p:nvPr/>
        </p:nvSpPr>
        <p:spPr>
          <a:xfrm>
            <a:off x="1676400" y="1981200"/>
            <a:ext cx="9677400" cy="2123658"/>
          </a:xfrm>
          <a:prstGeom prst="rect">
            <a:avLst/>
          </a:prstGeom>
        </p:spPr>
        <p:txBody>
          <a:bodyPr wrap="square">
            <a:spAutoFit/>
          </a:bodyPr>
          <a:lstStyle/>
          <a:p>
            <a:pPr marL="342900" indent="-342900">
              <a:lnSpc>
                <a:spcPct val="200000"/>
              </a:lnSpc>
              <a:buAutoNum type="arabicPeriod"/>
            </a:pPr>
            <a:r>
              <a:rPr lang="en-US" sz="2200" b="1" dirty="0" smtClean="0">
                <a:latin typeface="+mn-lt"/>
              </a:rPr>
              <a:t>Different Web Server Attack and Countermeasures</a:t>
            </a:r>
          </a:p>
          <a:p>
            <a:pPr marL="342900" indent="-342900">
              <a:lnSpc>
                <a:spcPct val="200000"/>
              </a:lnSpc>
              <a:buAutoNum type="arabicPeriod"/>
            </a:pPr>
            <a:r>
              <a:rPr lang="en-US" sz="2200" b="1" dirty="0" smtClean="0">
                <a:latin typeface="+mn-lt"/>
              </a:rPr>
              <a:t>Different Web Application Threats, Attacks and Countermeasures</a:t>
            </a:r>
          </a:p>
          <a:p>
            <a:pPr marL="342900" indent="-342900">
              <a:lnSpc>
                <a:spcPct val="200000"/>
              </a:lnSpc>
              <a:buAutoNum type="arabicPeriod"/>
            </a:pPr>
            <a:r>
              <a:rPr lang="en-US" sz="2200" b="1" dirty="0" smtClean="0">
                <a:latin typeface="+mn-lt"/>
              </a:rPr>
              <a:t>Different Types of SQL Injection Attacks and Countermeasures</a:t>
            </a:r>
          </a:p>
        </p:txBody>
      </p:sp>
    </p:spTree>
    <p:extLst>
      <p:ext uri="{BB962C8B-B14F-4D97-AF65-F5344CB8AC3E}">
        <p14:creationId xmlns:p14="http://schemas.microsoft.com/office/powerpoint/2010/main" val="1381461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Web Application Attack Countermeasures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482466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 Web Application Attack Countermeasures</a:t>
            </a:r>
            <a:endParaRPr lang="en-US" sz="2600" dirty="0">
              <a:latin typeface="+mn-lt"/>
            </a:endParaRPr>
          </a:p>
        </p:txBody>
      </p:sp>
      <p:pic>
        <p:nvPicPr>
          <p:cNvPr id="5" name="Picture 4"/>
          <p:cNvPicPr>
            <a:picLocks noChangeAspect="1"/>
          </p:cNvPicPr>
          <p:nvPr/>
        </p:nvPicPr>
        <p:blipFill>
          <a:blip r:embed="rId3"/>
          <a:stretch>
            <a:fillRect/>
          </a:stretch>
        </p:blipFill>
        <p:spPr>
          <a:xfrm>
            <a:off x="78058" y="853771"/>
            <a:ext cx="12037741" cy="5709170"/>
          </a:xfrm>
          <a:prstGeom prst="rect">
            <a:avLst/>
          </a:prstGeom>
        </p:spPr>
      </p:pic>
    </p:spTree>
    <p:extLst>
      <p:ext uri="{BB962C8B-B14F-4D97-AF65-F5344CB8AC3E}">
        <p14:creationId xmlns:p14="http://schemas.microsoft.com/office/powerpoint/2010/main" val="3579812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 Web Application Attack Countermeasures</a:t>
            </a:r>
            <a:endParaRPr lang="en-US" sz="2600" dirty="0">
              <a:latin typeface="+mn-lt"/>
            </a:endParaRPr>
          </a:p>
        </p:txBody>
      </p:sp>
      <p:pic>
        <p:nvPicPr>
          <p:cNvPr id="3" name="Picture 2"/>
          <p:cNvPicPr>
            <a:picLocks noChangeAspect="1"/>
          </p:cNvPicPr>
          <p:nvPr/>
        </p:nvPicPr>
        <p:blipFill>
          <a:blip r:embed="rId3"/>
          <a:stretch>
            <a:fillRect/>
          </a:stretch>
        </p:blipFill>
        <p:spPr>
          <a:xfrm>
            <a:off x="76200" y="853771"/>
            <a:ext cx="12039600" cy="5762973"/>
          </a:xfrm>
          <a:prstGeom prst="rect">
            <a:avLst/>
          </a:prstGeom>
        </p:spPr>
      </p:pic>
    </p:spTree>
    <p:extLst>
      <p:ext uri="{BB962C8B-B14F-4D97-AF65-F5344CB8AC3E}">
        <p14:creationId xmlns:p14="http://schemas.microsoft.com/office/powerpoint/2010/main" val="3260124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 Web Application Attack Countermeasures</a:t>
            </a:r>
            <a:endParaRPr lang="en-US" sz="2600" dirty="0">
              <a:latin typeface="+mn-lt"/>
            </a:endParaRPr>
          </a:p>
        </p:txBody>
      </p:sp>
      <p:pic>
        <p:nvPicPr>
          <p:cNvPr id="5" name="Picture 4"/>
          <p:cNvPicPr>
            <a:picLocks noChangeAspect="1"/>
          </p:cNvPicPr>
          <p:nvPr/>
        </p:nvPicPr>
        <p:blipFill>
          <a:blip r:embed="rId3"/>
          <a:stretch>
            <a:fillRect/>
          </a:stretch>
        </p:blipFill>
        <p:spPr>
          <a:xfrm>
            <a:off x="76200" y="853771"/>
            <a:ext cx="12039600" cy="5709170"/>
          </a:xfrm>
          <a:prstGeom prst="rect">
            <a:avLst/>
          </a:prstGeom>
        </p:spPr>
      </p:pic>
    </p:spTree>
    <p:extLst>
      <p:ext uri="{BB962C8B-B14F-4D97-AF65-F5344CB8AC3E}">
        <p14:creationId xmlns:p14="http://schemas.microsoft.com/office/powerpoint/2010/main" val="33505995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Application </a:t>
            </a:r>
            <a:r>
              <a:rPr lang="en-US" sz="2400" dirty="0">
                <a:latin typeface="+mn-lt"/>
              </a:rPr>
              <a:t>Attacks - Web Application Attack Countermeasures</a:t>
            </a:r>
            <a:endParaRPr lang="en-US" sz="2600" dirty="0">
              <a:latin typeface="+mn-lt"/>
            </a:endParaRPr>
          </a:p>
        </p:txBody>
      </p:sp>
      <p:pic>
        <p:nvPicPr>
          <p:cNvPr id="3" name="Picture 2"/>
          <p:cNvPicPr>
            <a:picLocks noChangeAspect="1"/>
          </p:cNvPicPr>
          <p:nvPr/>
        </p:nvPicPr>
        <p:blipFill>
          <a:blip r:embed="rId3"/>
          <a:stretch>
            <a:fillRect/>
          </a:stretch>
        </p:blipFill>
        <p:spPr>
          <a:xfrm>
            <a:off x="76200" y="853772"/>
            <a:ext cx="12039600" cy="5591186"/>
          </a:xfrm>
          <a:prstGeom prst="rect">
            <a:avLst/>
          </a:prstGeom>
        </p:spPr>
      </p:pic>
    </p:spTree>
    <p:extLst>
      <p:ext uri="{BB962C8B-B14F-4D97-AF65-F5344CB8AC3E}">
        <p14:creationId xmlns:p14="http://schemas.microsoft.com/office/powerpoint/2010/main" val="7453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SQL Injection Attacks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4020187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140038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SQL injection is the most common and devastating attack that attackers can launch to take control of a website.  </a:t>
            </a: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Attackers use various tricks and techniques to view, manipulate, insert, and delete data from an application’s database and compromise data-driven web applications, causing organizations to incur severe losses in terms of money, reputation, data, and functionality.</a:t>
            </a:r>
          </a:p>
        </p:txBody>
      </p:sp>
      <p:pic>
        <p:nvPicPr>
          <p:cNvPr id="5" name="Picture 4"/>
          <p:cNvPicPr>
            <a:picLocks noChangeAspect="1"/>
          </p:cNvPicPr>
          <p:nvPr/>
        </p:nvPicPr>
        <p:blipFill>
          <a:blip r:embed="rId3"/>
          <a:stretch>
            <a:fillRect/>
          </a:stretch>
        </p:blipFill>
        <p:spPr>
          <a:xfrm>
            <a:off x="159834" y="2240511"/>
            <a:ext cx="11879766" cy="4376234"/>
          </a:xfrm>
          <a:prstGeom prst="rect">
            <a:avLst/>
          </a:prstGeom>
          <a:ln>
            <a:solidFill>
              <a:schemeClr val="accent1"/>
            </a:solidFill>
          </a:ln>
        </p:spPr>
      </p:pic>
    </p:spTree>
    <p:extLst>
      <p:ext uri="{BB962C8B-B14F-4D97-AF65-F5344CB8AC3E}">
        <p14:creationId xmlns:p14="http://schemas.microsoft.com/office/powerpoint/2010/main" val="957988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1554272"/>
          </a:xfrm>
          <a:prstGeom prst="rect">
            <a:avLst/>
          </a:prstGeom>
        </p:spPr>
        <p:txBody>
          <a:bodyPr wrap="square">
            <a:spAutoFit/>
          </a:bodyPr>
          <a:lstStyle/>
          <a:p>
            <a:pPr marL="182880" indent="-182880" algn="just" rtl="0">
              <a:buClr>
                <a:srgbClr val="FF0000"/>
              </a:buClr>
              <a:buFontTx/>
              <a:buChar char="-"/>
            </a:pPr>
            <a:r>
              <a:rPr lang="en-US" sz="1900" kern="1200" dirty="0" smtClean="0">
                <a:solidFill>
                  <a:prstClr val="black"/>
                </a:solidFill>
                <a:latin typeface="+mn-lt"/>
                <a:ea typeface="+mn-ea"/>
                <a:cs typeface="Times New Roman"/>
              </a:rPr>
              <a:t>SQL injection is a code injection technique used to attack data-driven applications, in which malicious SQL statements are inserted into an entry field for execution</a:t>
            </a:r>
          </a:p>
          <a:p>
            <a:pPr marL="182880" indent="-182880" algn="just" rtl="0">
              <a:buClr>
                <a:srgbClr val="FF0000"/>
              </a:buClr>
              <a:buFontTx/>
              <a:buChar char="-"/>
            </a:pPr>
            <a:r>
              <a:rPr lang="en-US" sz="1900" kern="1200" dirty="0" smtClean="0">
                <a:solidFill>
                  <a:prstClr val="black"/>
                </a:solidFill>
                <a:latin typeface="+mn-lt"/>
                <a:ea typeface="+mn-ea"/>
                <a:cs typeface="Times New Roman"/>
              </a:rPr>
              <a:t>Such attacks are possible because of a flaw in web applications and not because of any issue with the database or the web server.</a:t>
            </a:r>
          </a:p>
          <a:p>
            <a:pPr marL="182880" indent="-182880" algn="just" rtl="0">
              <a:buClr>
                <a:srgbClr val="FF0000"/>
              </a:buClr>
              <a:buFontTx/>
              <a:buChar char="-"/>
            </a:pPr>
            <a:r>
              <a:rPr lang="en-US" sz="1900" kern="1200" dirty="0" smtClean="0">
                <a:solidFill>
                  <a:prstClr val="black"/>
                </a:solidFill>
                <a:latin typeface="+mn-lt"/>
                <a:ea typeface="+mn-ea"/>
                <a:cs typeface="Times New Roman"/>
              </a:rPr>
              <a:t>SQL injection attacks use a series of malicious SQL queries or SQL statements to manipulate the database directly.</a:t>
            </a:r>
            <a:endParaRPr lang="en-US" sz="19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79916" y="2394399"/>
            <a:ext cx="12077447" cy="4247656"/>
          </a:xfrm>
          <a:prstGeom prst="rect">
            <a:avLst/>
          </a:prstGeom>
        </p:spPr>
      </p:pic>
    </p:spTree>
    <p:extLst>
      <p:ext uri="{BB962C8B-B14F-4D97-AF65-F5344CB8AC3E}">
        <p14:creationId xmlns:p14="http://schemas.microsoft.com/office/powerpoint/2010/main" val="296478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40011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SQL injection is a major issue for all database-driven websites.</a:t>
            </a:r>
            <a:endParaRPr lang="en-US" sz="2000" kern="1200" dirty="0">
              <a:solidFill>
                <a:prstClr val="black"/>
              </a:solidFill>
              <a:latin typeface="+mn-lt"/>
              <a:ea typeface="+mn-ea"/>
              <a:cs typeface="Times New Roman"/>
            </a:endParaRPr>
          </a:p>
        </p:txBody>
      </p:sp>
      <p:pic>
        <p:nvPicPr>
          <p:cNvPr id="6" name="Picture 5"/>
          <p:cNvPicPr>
            <a:picLocks noChangeAspect="1"/>
          </p:cNvPicPr>
          <p:nvPr/>
        </p:nvPicPr>
        <p:blipFill>
          <a:blip r:embed="rId3"/>
          <a:stretch>
            <a:fillRect/>
          </a:stretch>
        </p:blipFill>
        <p:spPr>
          <a:xfrm>
            <a:off x="98502" y="1282682"/>
            <a:ext cx="12017298" cy="5308137"/>
          </a:xfrm>
          <a:prstGeom prst="rect">
            <a:avLst/>
          </a:prstGeom>
        </p:spPr>
      </p:pic>
    </p:spTree>
    <p:extLst>
      <p:ext uri="{BB962C8B-B14F-4D97-AF65-F5344CB8AC3E}">
        <p14:creationId xmlns:p14="http://schemas.microsoft.com/office/powerpoint/2010/main" val="3754929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3" name="Rectangle 2"/>
          <p:cNvSpPr/>
          <p:nvPr/>
        </p:nvSpPr>
        <p:spPr>
          <a:xfrm>
            <a:off x="152400" y="853771"/>
            <a:ext cx="11963400" cy="4724370"/>
          </a:xfrm>
          <a:prstGeom prst="rect">
            <a:avLst/>
          </a:prstGeom>
        </p:spPr>
        <p:txBody>
          <a:bodyPr wrap="square">
            <a:spAutoFit/>
          </a:bodyPr>
          <a:lstStyle/>
          <a:p>
            <a:pPr algn="just">
              <a:spcBef>
                <a:spcPts val="600"/>
              </a:spcBef>
              <a:spcAft>
                <a:spcPts val="600"/>
              </a:spcAft>
            </a:pPr>
            <a:r>
              <a:rPr lang="en-US" sz="2400" b="0" i="0" u="none" strike="noStrike" baseline="0" dirty="0" smtClean="0">
                <a:latin typeface="+mn-lt"/>
              </a:rPr>
              <a:t>SQL injection can be used to implement the following attacks:</a:t>
            </a:r>
          </a:p>
          <a:p>
            <a:pPr marL="274320" indent="-274320" algn="just">
              <a:spcBef>
                <a:spcPts val="600"/>
              </a:spcBef>
              <a:buFont typeface="Arial" panose="020B0604020202020204" pitchFamily="34" charset="0"/>
              <a:buChar char="•"/>
            </a:pPr>
            <a:r>
              <a:rPr lang="en-US" sz="2200" b="1" i="0" u="none" strike="noStrike" baseline="0" dirty="0" smtClean="0">
                <a:latin typeface="+mn-lt"/>
              </a:rPr>
              <a:t>Authentication Bypass</a:t>
            </a:r>
            <a:r>
              <a:rPr lang="en-US" sz="2200" b="0" i="0" u="none" strike="noStrike" baseline="0" dirty="0" smtClean="0">
                <a:latin typeface="+mn-lt"/>
              </a:rPr>
              <a:t>: Using this attack, an attacker logs onto an application without providing a valid username and password, and gains administrative privileges.</a:t>
            </a:r>
          </a:p>
          <a:p>
            <a:pPr marL="274320" indent="-274320" algn="just">
              <a:spcBef>
                <a:spcPts val="600"/>
              </a:spcBef>
              <a:buFont typeface="Arial" panose="020B0604020202020204" pitchFamily="34" charset="0"/>
              <a:buChar char="•"/>
            </a:pPr>
            <a:r>
              <a:rPr lang="en-US" sz="2200" b="1" i="0" u="none" strike="noStrike" baseline="0" dirty="0" smtClean="0">
                <a:latin typeface="+mn-lt"/>
              </a:rPr>
              <a:t>Authorization Bypass</a:t>
            </a:r>
            <a:r>
              <a:rPr lang="en-US" sz="2200" b="0" i="0" u="none" strike="noStrike" baseline="0" dirty="0" smtClean="0">
                <a:latin typeface="+mn-lt"/>
              </a:rPr>
              <a:t>: Using this attack, an attacker alters authorization information stored in the database by exploiting an SQL injection vulnerability.</a:t>
            </a:r>
          </a:p>
          <a:p>
            <a:pPr marL="274320" indent="-274320" algn="just">
              <a:spcBef>
                <a:spcPts val="600"/>
              </a:spcBef>
              <a:buFont typeface="Arial" panose="020B0604020202020204" pitchFamily="34" charset="0"/>
              <a:buChar char="•"/>
            </a:pPr>
            <a:r>
              <a:rPr lang="en-US" sz="2200" b="1" i="0" u="none" strike="noStrike" baseline="0" dirty="0" smtClean="0">
                <a:latin typeface="+mn-lt"/>
              </a:rPr>
              <a:t>Information Disclosure</a:t>
            </a:r>
            <a:r>
              <a:rPr lang="en-US" sz="2200" b="0" i="0" u="none" strike="noStrike" baseline="0" dirty="0" smtClean="0">
                <a:latin typeface="+mn-lt"/>
              </a:rPr>
              <a:t>: Using this attack, an attacker obtains sensitive information that is stored in the database.</a:t>
            </a:r>
          </a:p>
          <a:p>
            <a:pPr marL="274320" indent="-274320" algn="just">
              <a:spcBef>
                <a:spcPts val="600"/>
              </a:spcBef>
              <a:buFont typeface="Arial" panose="020B0604020202020204" pitchFamily="34" charset="0"/>
              <a:buChar char="•"/>
            </a:pPr>
            <a:r>
              <a:rPr lang="en-US" sz="2200" b="1" i="0" u="none" strike="noStrike" baseline="0" dirty="0" smtClean="0">
                <a:latin typeface="+mn-lt"/>
              </a:rPr>
              <a:t>Compromised Data Integrity</a:t>
            </a:r>
            <a:r>
              <a:rPr lang="en-US" sz="2200" b="0" i="0" u="none" strike="noStrike" baseline="0" dirty="0" smtClean="0">
                <a:latin typeface="+mn-lt"/>
              </a:rPr>
              <a:t>: Using this attack, an attacker defaces a web page, inserts malicious content into web pages, or alters the contents of a database.</a:t>
            </a:r>
          </a:p>
          <a:p>
            <a:pPr marL="274320" indent="-274320" algn="just">
              <a:spcBef>
                <a:spcPts val="600"/>
              </a:spcBef>
              <a:buFont typeface="Arial" panose="020B0604020202020204" pitchFamily="34" charset="0"/>
              <a:buChar char="•"/>
            </a:pPr>
            <a:r>
              <a:rPr lang="en-US" sz="2200" b="1" i="0" u="none" strike="noStrike" baseline="0" dirty="0" smtClean="0">
                <a:latin typeface="+mn-lt"/>
              </a:rPr>
              <a:t>Compromised Availability of Data</a:t>
            </a:r>
            <a:r>
              <a:rPr lang="en-US" sz="2200" b="0" i="0" u="none" strike="noStrike" baseline="0" dirty="0" smtClean="0">
                <a:latin typeface="+mn-lt"/>
              </a:rPr>
              <a:t>: Using this attack, an attacker deletes the database information, delete logs, or audit information stored in a database.</a:t>
            </a:r>
          </a:p>
          <a:p>
            <a:pPr marL="274320" indent="-274320" algn="just">
              <a:spcBef>
                <a:spcPts val="600"/>
              </a:spcBef>
              <a:buFont typeface="Arial" panose="020B0604020202020204" pitchFamily="34" charset="0"/>
              <a:buChar char="•"/>
            </a:pPr>
            <a:r>
              <a:rPr lang="en-US" sz="2200" b="1" i="0" u="none" strike="noStrike" baseline="0" dirty="0" smtClean="0">
                <a:latin typeface="+mn-lt"/>
              </a:rPr>
              <a:t>Remote Code Execution</a:t>
            </a:r>
            <a:r>
              <a:rPr lang="en-US" sz="2200" b="0" i="0" u="none" strike="noStrike" baseline="0" dirty="0" smtClean="0">
                <a:latin typeface="+mn-lt"/>
              </a:rPr>
              <a:t>: Using this attack, an attacker compromises the host OS.</a:t>
            </a:r>
            <a:endParaRPr lang="en-US" sz="2200" dirty="0">
              <a:latin typeface="+mn-lt"/>
            </a:endParaRPr>
          </a:p>
        </p:txBody>
      </p:sp>
    </p:spTree>
    <p:extLst>
      <p:ext uri="{BB962C8B-B14F-4D97-AF65-F5344CB8AC3E}">
        <p14:creationId xmlns:p14="http://schemas.microsoft.com/office/powerpoint/2010/main" val="2020365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Web Server </a:t>
            </a:r>
            <a:r>
              <a:rPr lang="en-US" sz="2400" b="1" kern="1200" dirty="0" smtClean="0">
                <a:solidFill>
                  <a:srgbClr val="0041C4"/>
                </a:solidFill>
                <a:latin typeface="Times New Roman" pitchFamily="18" charset="0"/>
                <a:ea typeface="+mn-ea"/>
                <a:cs typeface="Times New Roman" pitchFamily="18" charset="0"/>
              </a:rPr>
              <a:t>Attacks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13948454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1092607"/>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In an SQL injection attack, the attacker injects malicious code through an SQL query that can read sensitive data and even can modify (insert/update/delete) it. Three main types of SQL injection include:</a:t>
            </a:r>
          </a:p>
          <a:p>
            <a:pPr marL="182880" indent="-182880" algn="just" rtl="0">
              <a:spcBef>
                <a:spcPts val="575"/>
              </a:spcBef>
              <a:buClr>
                <a:srgbClr val="FF0000"/>
              </a:buClr>
              <a:buFontTx/>
              <a:buChar char="-"/>
            </a:pPr>
            <a:r>
              <a:rPr lang="en-US" sz="2000" b="1" dirty="0" smtClean="0">
                <a:latin typeface="+mn-lt"/>
              </a:rPr>
              <a:t>1. In-band </a:t>
            </a:r>
            <a:r>
              <a:rPr lang="en-US" sz="2000" b="1" dirty="0">
                <a:latin typeface="+mn-lt"/>
              </a:rPr>
              <a:t>SQL </a:t>
            </a:r>
            <a:r>
              <a:rPr lang="en-US" sz="2000" b="1" dirty="0" smtClean="0">
                <a:latin typeface="+mn-lt"/>
              </a:rPr>
              <a:t>Injection,                      2. Blind/Inferential </a:t>
            </a:r>
            <a:r>
              <a:rPr lang="en-US" sz="2000" b="1" dirty="0">
                <a:latin typeface="+mn-lt"/>
              </a:rPr>
              <a:t>SQL </a:t>
            </a:r>
            <a:r>
              <a:rPr lang="en-US" sz="2000" b="1" dirty="0" smtClean="0">
                <a:latin typeface="+mn-lt"/>
              </a:rPr>
              <a:t>Injection                     3.Out-of-Band </a:t>
            </a:r>
            <a:r>
              <a:rPr lang="en-US" sz="2000" b="1" dirty="0">
                <a:latin typeface="+mn-lt"/>
              </a:rPr>
              <a:t>SQL </a:t>
            </a:r>
            <a:r>
              <a:rPr lang="en-US" sz="2000" b="1" dirty="0" smtClean="0">
                <a:latin typeface="+mn-lt"/>
              </a:rPr>
              <a:t>Injection</a:t>
            </a:r>
            <a:endParaRPr lang="en-US" sz="2000" b="1" dirty="0">
              <a:latin typeface="+mn-lt"/>
            </a:endParaRPr>
          </a:p>
        </p:txBody>
      </p:sp>
      <p:pic>
        <p:nvPicPr>
          <p:cNvPr id="5" name="Picture 4"/>
          <p:cNvPicPr>
            <a:picLocks noChangeAspect="1"/>
          </p:cNvPicPr>
          <p:nvPr/>
        </p:nvPicPr>
        <p:blipFill>
          <a:blip r:embed="rId3"/>
          <a:stretch>
            <a:fillRect/>
          </a:stretch>
        </p:blipFill>
        <p:spPr>
          <a:xfrm>
            <a:off x="76200" y="1958046"/>
            <a:ext cx="12039600" cy="4699064"/>
          </a:xfrm>
          <a:prstGeom prst="rect">
            <a:avLst/>
          </a:prstGeom>
        </p:spPr>
      </p:pic>
    </p:spTree>
    <p:extLst>
      <p:ext uri="{BB962C8B-B14F-4D97-AF65-F5344CB8AC3E}">
        <p14:creationId xmlns:p14="http://schemas.microsoft.com/office/powerpoint/2010/main" val="1144413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8463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In-band attacks are commonly used and easy-to exploit SQL injection attacks.</a:t>
            </a:r>
          </a:p>
          <a:p>
            <a:pPr marL="182880" indent="-182880" algn="just" rtl="0">
              <a:spcBef>
                <a:spcPts val="575"/>
              </a:spcBef>
              <a:buClr>
                <a:srgbClr val="FF0000"/>
              </a:buClr>
              <a:buFontTx/>
              <a:buChar char="-"/>
            </a:pPr>
            <a:r>
              <a:rPr lang="en-US" sz="2000" kern="1200" dirty="0">
                <a:solidFill>
                  <a:prstClr val="black"/>
                </a:solidFill>
                <a:latin typeface="+mn-lt"/>
                <a:ea typeface="+mn-ea"/>
                <a:cs typeface="Times New Roman"/>
              </a:rPr>
              <a:t>M</a:t>
            </a:r>
            <a:r>
              <a:rPr lang="en-US" sz="2000" kern="1200" dirty="0" smtClean="0">
                <a:solidFill>
                  <a:prstClr val="black"/>
                </a:solidFill>
                <a:latin typeface="+mn-lt"/>
                <a:ea typeface="+mn-ea"/>
                <a:cs typeface="Times New Roman"/>
              </a:rPr>
              <a:t>ost commonly used in-band SQL injection attacks are error-based SQL injection</a:t>
            </a:r>
            <a:r>
              <a:rPr lang="en-US" sz="2200" kern="1200" dirty="0" smtClean="0">
                <a:solidFill>
                  <a:prstClr val="black"/>
                </a:solidFill>
                <a:latin typeface="+mn-lt"/>
                <a:ea typeface="+mn-ea"/>
                <a:cs typeface="Times New Roman"/>
              </a:rPr>
              <a:t>.</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59472" y="1686513"/>
            <a:ext cx="12056327" cy="4844833"/>
          </a:xfrm>
          <a:prstGeom prst="rect">
            <a:avLst/>
          </a:prstGeom>
        </p:spPr>
      </p:pic>
    </p:spTree>
    <p:extLst>
      <p:ext uri="{BB962C8B-B14F-4D97-AF65-F5344CB8AC3E}">
        <p14:creationId xmlns:p14="http://schemas.microsoft.com/office/powerpoint/2010/main" val="1478514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pic>
        <p:nvPicPr>
          <p:cNvPr id="5" name="Picture 4"/>
          <p:cNvPicPr>
            <a:picLocks noChangeAspect="1"/>
          </p:cNvPicPr>
          <p:nvPr/>
        </p:nvPicPr>
        <p:blipFill>
          <a:blip r:embed="rId3"/>
          <a:stretch>
            <a:fillRect/>
          </a:stretch>
        </p:blipFill>
        <p:spPr>
          <a:xfrm>
            <a:off x="89210" y="990599"/>
            <a:ext cx="11874190" cy="5572341"/>
          </a:xfrm>
          <a:prstGeom prst="rect">
            <a:avLst/>
          </a:prstGeom>
        </p:spPr>
      </p:pic>
    </p:spTree>
    <p:extLst>
      <p:ext uri="{BB962C8B-B14F-4D97-AF65-F5344CB8AC3E}">
        <p14:creationId xmlns:p14="http://schemas.microsoft.com/office/powerpoint/2010/main" val="2846790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Out-of-band SQL injection attacks are difficult to perform.</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76200" y="1248547"/>
            <a:ext cx="12039600" cy="5304653"/>
          </a:xfrm>
          <a:prstGeom prst="rect">
            <a:avLst/>
          </a:prstGeom>
        </p:spPr>
      </p:pic>
    </p:spTree>
    <p:extLst>
      <p:ext uri="{BB962C8B-B14F-4D97-AF65-F5344CB8AC3E}">
        <p14:creationId xmlns:p14="http://schemas.microsoft.com/office/powerpoint/2010/main" val="642529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SQL Injection Attack Countermeasures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32617717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 - SQL Injection Attack Countermeasures</a:t>
            </a:r>
            <a:endParaRPr lang="en-US" sz="2600" dirty="0">
              <a:latin typeface="+mn-lt"/>
            </a:endParaRPr>
          </a:p>
        </p:txBody>
      </p:sp>
      <p:sp>
        <p:nvSpPr>
          <p:cNvPr id="4" name="Rectangle 3"/>
          <p:cNvSpPr/>
          <p:nvPr/>
        </p:nvSpPr>
        <p:spPr>
          <a:xfrm>
            <a:off x="76200" y="840127"/>
            <a:ext cx="11887200" cy="1415772"/>
          </a:xfrm>
          <a:prstGeom prst="rect">
            <a:avLst/>
          </a:prstGeom>
        </p:spPr>
        <p:txBody>
          <a:bodyPr wrap="square">
            <a:spAutoFit/>
          </a:bodyPr>
          <a:lstStyle/>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To defend against SQL injection, the developer needs to take proper care in configuring and developing an application</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The developer should use the best practices and countermeasures to prevent applications from becoming vulnerable to SQL injection attacks.</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Some countermeasures to defend against SQL injection attacks are listed below:</a:t>
            </a:r>
            <a:endParaRPr lang="en-US" sz="19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76200" y="2255899"/>
            <a:ext cx="12039600" cy="4277305"/>
          </a:xfrm>
          <a:prstGeom prst="rect">
            <a:avLst/>
          </a:prstGeom>
        </p:spPr>
      </p:pic>
    </p:spTree>
    <p:extLst>
      <p:ext uri="{BB962C8B-B14F-4D97-AF65-F5344CB8AC3E}">
        <p14:creationId xmlns:p14="http://schemas.microsoft.com/office/powerpoint/2010/main" val="27996337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SQL Injection Attacks - SQL Injection Attack Countermeasures</a:t>
            </a:r>
            <a:endParaRPr lang="en-US" sz="2600" dirty="0">
              <a:latin typeface="+mn-lt"/>
            </a:endParaRPr>
          </a:p>
        </p:txBody>
      </p:sp>
      <p:sp>
        <p:nvSpPr>
          <p:cNvPr id="4" name="Rectangle 3"/>
          <p:cNvSpPr/>
          <p:nvPr/>
        </p:nvSpPr>
        <p:spPr>
          <a:xfrm>
            <a:off x="76200" y="840127"/>
            <a:ext cx="11887200" cy="101566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SQL injection detection tools help in the detection of SQL injection attacks by monitoring HTTP traffic and SQL injection attack vectors, and they determine if the web application or database code suffers from SQL injection vulnerabilities.</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96644" y="1855790"/>
            <a:ext cx="12019156" cy="4535269"/>
          </a:xfrm>
          <a:prstGeom prst="rect">
            <a:avLst/>
          </a:prstGeom>
          <a:ln>
            <a:solidFill>
              <a:schemeClr val="accent1"/>
            </a:solidFill>
          </a:ln>
        </p:spPr>
      </p:pic>
    </p:spTree>
    <p:extLst>
      <p:ext uri="{BB962C8B-B14F-4D97-AF65-F5344CB8AC3E}">
        <p14:creationId xmlns:p14="http://schemas.microsoft.com/office/powerpoint/2010/main" val="4111602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smtClean="0">
                <a:ln>
                  <a:noFill/>
                </a:ln>
                <a:solidFill>
                  <a:srgbClr val="0041C4"/>
                </a:solidFill>
                <a:effectLst/>
                <a:uLnTx/>
                <a:uFillTx/>
                <a:latin typeface="Times New Roman" pitchFamily="18" charset="0"/>
                <a:ea typeface="+mn-ea"/>
                <a:cs typeface="Times New Roman" pitchFamily="18" charset="0"/>
              </a:rPr>
              <a:t>Thanks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spTree>
    <p:extLst>
      <p:ext uri="{BB962C8B-B14F-4D97-AF65-F5344CB8AC3E}">
        <p14:creationId xmlns:p14="http://schemas.microsoft.com/office/powerpoint/2010/main" val="9268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a:t>
            </a:r>
            <a:r>
              <a:rPr lang="en-US" sz="2400" dirty="0" smtClean="0">
                <a:latin typeface="+mn-lt"/>
              </a:rPr>
              <a:t>Server Attacks</a:t>
            </a:r>
            <a:endParaRPr lang="en-US" sz="2600" dirty="0">
              <a:latin typeface="+mn-lt"/>
            </a:endParaRPr>
          </a:p>
        </p:txBody>
      </p:sp>
      <p:sp>
        <p:nvSpPr>
          <p:cNvPr id="4" name="Rectangle 3"/>
          <p:cNvSpPr/>
          <p:nvPr/>
        </p:nvSpPr>
        <p:spPr>
          <a:xfrm>
            <a:off x="76200" y="840127"/>
            <a:ext cx="11887200" cy="1862048"/>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Web applications are becoming increasingly vulnerable to sophisticated threats and attack vectors.</a:t>
            </a:r>
          </a:p>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An attacker can use many techniques to compromise a web server, such as Domain Name System (DNS) server hijacking, DNS amplification, directory traversal, website defacement, web server misconfiguration, HTTP response splitting, web cache poisoning, Secure Shell (SSH) brute force, web server password cracking, and Server-Side Request Forgery (SSRF) attack.</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304800" y="2702175"/>
            <a:ext cx="11658600" cy="3927225"/>
          </a:xfrm>
          <a:prstGeom prst="rect">
            <a:avLst/>
          </a:prstGeom>
        </p:spPr>
      </p:pic>
    </p:spTree>
    <p:extLst>
      <p:ext uri="{BB962C8B-B14F-4D97-AF65-F5344CB8AC3E}">
        <p14:creationId xmlns:p14="http://schemas.microsoft.com/office/powerpoint/2010/main" val="2931458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pic>
        <p:nvPicPr>
          <p:cNvPr id="5" name="Picture 4"/>
          <p:cNvPicPr>
            <a:picLocks noChangeAspect="1"/>
          </p:cNvPicPr>
          <p:nvPr/>
        </p:nvPicPr>
        <p:blipFill>
          <a:blip r:embed="rId3"/>
          <a:stretch>
            <a:fillRect/>
          </a:stretch>
        </p:blipFill>
        <p:spPr>
          <a:xfrm>
            <a:off x="107794" y="939712"/>
            <a:ext cx="11779405" cy="5623229"/>
          </a:xfrm>
          <a:prstGeom prst="rect">
            <a:avLst/>
          </a:prstGeom>
        </p:spPr>
      </p:pic>
    </p:spTree>
    <p:extLst>
      <p:ext uri="{BB962C8B-B14F-4D97-AF65-F5344CB8AC3E}">
        <p14:creationId xmlns:p14="http://schemas.microsoft.com/office/powerpoint/2010/main" val="1409204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64513"/>
            <a:ext cx="11887200" cy="430887"/>
          </a:xfrm>
          <a:prstGeom prst="rect">
            <a:avLst/>
          </a:prstGeom>
        </p:spPr>
        <p:txBody>
          <a:bodyPr wrap="square">
            <a:spAutoFit/>
          </a:bodyPr>
          <a:lstStyle/>
          <a:p>
            <a:pPr algn="just" rtl="0">
              <a:spcBef>
                <a:spcPts val="575"/>
              </a:spcBef>
              <a:buClr>
                <a:srgbClr val="FF0000"/>
              </a:buClr>
            </a:pPr>
            <a:r>
              <a:rPr lang="en-US" sz="2200" dirty="0">
                <a:latin typeface="+mn-lt"/>
              </a:rPr>
              <a:t>A web server consists of the following components</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90055" y="1197792"/>
            <a:ext cx="11873345" cy="5279208"/>
          </a:xfrm>
          <a:prstGeom prst="rect">
            <a:avLst/>
          </a:prstGeom>
        </p:spPr>
      </p:pic>
    </p:spTree>
    <p:extLst>
      <p:ext uri="{BB962C8B-B14F-4D97-AF65-F5344CB8AC3E}">
        <p14:creationId xmlns:p14="http://schemas.microsoft.com/office/powerpoint/2010/main" val="3255613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107996"/>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Apache, Microsoft IIS, Nginx, Google, and Tomcat are some of the most widely used web server software. Attackers can exploit poorly configured web servers with known vulnerabilities to compromise the security of web applications.</a:t>
            </a:r>
            <a:endParaRPr lang="en-US" sz="22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228600" y="1948122"/>
            <a:ext cx="11582400" cy="4452677"/>
          </a:xfrm>
          <a:prstGeom prst="rect">
            <a:avLst/>
          </a:prstGeom>
          <a:ln>
            <a:solidFill>
              <a:schemeClr val="accent1"/>
            </a:solidFill>
          </a:ln>
        </p:spPr>
      </p:pic>
    </p:spTree>
    <p:extLst>
      <p:ext uri="{BB962C8B-B14F-4D97-AF65-F5344CB8AC3E}">
        <p14:creationId xmlns:p14="http://schemas.microsoft.com/office/powerpoint/2010/main" val="1611666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9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92668"/>
            <a:ext cx="10040907" cy="369332"/>
          </a:xfrm>
          <a:noFill/>
        </p:spPr>
        <p:txBody>
          <a:bodyPr/>
          <a:lstStyle/>
          <a:p>
            <a:r>
              <a:rPr lang="en-US" sz="2400" dirty="0">
                <a:latin typeface="+mn-lt"/>
              </a:rPr>
              <a:t>Web Server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5201424"/>
          </a:xfrm>
          <a:prstGeom prst="rect">
            <a:avLst/>
          </a:prstGeom>
        </p:spPr>
        <p:txBody>
          <a:bodyPr wrap="square">
            <a:spAutoFit/>
          </a:bodyPr>
          <a:lstStyle/>
          <a:p>
            <a:pPr marL="182880" indent="-182880" algn="just" rtl="0">
              <a:spcBef>
                <a:spcPts val="575"/>
              </a:spcBef>
              <a:buClr>
                <a:srgbClr val="FF0000"/>
              </a:buClr>
              <a:buFontTx/>
              <a:buChar char="-"/>
            </a:pPr>
            <a:r>
              <a:rPr lang="en-US" sz="2200" b="1" kern="1200" dirty="0" smtClean="0">
                <a:solidFill>
                  <a:prstClr val="black"/>
                </a:solidFill>
                <a:latin typeface="+mn-lt"/>
                <a:ea typeface="+mn-ea"/>
                <a:cs typeface="Times New Roman"/>
              </a:rPr>
              <a:t>Common Goals behind Web Server Hacking:</a:t>
            </a:r>
          </a:p>
          <a:p>
            <a:pPr marL="548640" indent="-285750">
              <a:lnSpc>
                <a:spcPct val="150000"/>
              </a:lnSpc>
              <a:buFont typeface="Arial" panose="020B0604020202020204" pitchFamily="34" charset="0"/>
              <a:buChar char="•"/>
            </a:pPr>
            <a:r>
              <a:rPr lang="en-US" sz="2000" dirty="0" smtClean="0">
                <a:latin typeface="+mn-lt"/>
              </a:rPr>
              <a:t>Stealing </a:t>
            </a:r>
            <a:r>
              <a:rPr lang="en-US" sz="2000" dirty="0">
                <a:latin typeface="+mn-lt"/>
              </a:rPr>
              <a:t>credit-card details or other sensitive credentials using phishing techniques</a:t>
            </a:r>
          </a:p>
          <a:p>
            <a:pPr marL="548640" indent="-285750">
              <a:lnSpc>
                <a:spcPct val="150000"/>
              </a:lnSpc>
              <a:buFont typeface="Arial" panose="020B0604020202020204" pitchFamily="34" charset="0"/>
              <a:buChar char="•"/>
            </a:pPr>
            <a:r>
              <a:rPr lang="en-US" sz="2000" dirty="0" smtClean="0">
                <a:latin typeface="+mn-lt"/>
              </a:rPr>
              <a:t>Integrating </a:t>
            </a:r>
            <a:r>
              <a:rPr lang="en-US" sz="2000" dirty="0">
                <a:latin typeface="+mn-lt"/>
              </a:rPr>
              <a:t>the server into a botnet to perform denial of service (</a:t>
            </a:r>
            <a:r>
              <a:rPr lang="en-US" sz="2000" dirty="0" err="1">
                <a:latin typeface="+mn-lt"/>
              </a:rPr>
              <a:t>DoS</a:t>
            </a:r>
            <a:r>
              <a:rPr lang="en-US" sz="2000" dirty="0">
                <a:latin typeface="+mn-lt"/>
              </a:rPr>
              <a:t>) or distributed </a:t>
            </a:r>
            <a:r>
              <a:rPr lang="en-US" sz="2000" dirty="0" err="1" smtClean="0">
                <a:latin typeface="+mn-lt"/>
              </a:rPr>
              <a:t>DoS</a:t>
            </a:r>
            <a:r>
              <a:rPr lang="en-US" sz="2000" dirty="0" smtClean="0">
                <a:latin typeface="+mn-lt"/>
              </a:rPr>
              <a:t> (</a:t>
            </a:r>
            <a:r>
              <a:rPr lang="en-US" sz="2000" dirty="0" err="1" smtClean="0">
                <a:latin typeface="+mn-lt"/>
              </a:rPr>
              <a:t>DDoS</a:t>
            </a:r>
            <a:r>
              <a:rPr lang="en-US" sz="2000" dirty="0">
                <a:latin typeface="+mn-lt"/>
              </a:rPr>
              <a:t>) attacks</a:t>
            </a:r>
          </a:p>
          <a:p>
            <a:pPr marL="548640" indent="-285750">
              <a:lnSpc>
                <a:spcPct val="150000"/>
              </a:lnSpc>
              <a:buFont typeface="Arial" panose="020B0604020202020204" pitchFamily="34" charset="0"/>
              <a:buChar char="•"/>
            </a:pPr>
            <a:r>
              <a:rPr lang="en-US" sz="2000" dirty="0" smtClean="0">
                <a:latin typeface="+mn-lt"/>
              </a:rPr>
              <a:t>Compromising </a:t>
            </a:r>
            <a:r>
              <a:rPr lang="en-US" sz="2000" dirty="0">
                <a:latin typeface="+mn-lt"/>
              </a:rPr>
              <a:t>a database</a:t>
            </a:r>
          </a:p>
          <a:p>
            <a:pPr marL="548640" indent="-285750">
              <a:lnSpc>
                <a:spcPct val="150000"/>
              </a:lnSpc>
              <a:buFont typeface="Arial" panose="020B0604020202020204" pitchFamily="34" charset="0"/>
              <a:buChar char="•"/>
            </a:pPr>
            <a:r>
              <a:rPr lang="en-US" sz="2000" dirty="0" smtClean="0">
                <a:latin typeface="+mn-lt"/>
              </a:rPr>
              <a:t>Obtaining </a:t>
            </a:r>
            <a:r>
              <a:rPr lang="en-US" sz="2000" dirty="0">
                <a:latin typeface="+mn-lt"/>
              </a:rPr>
              <a:t>closed-source applications</a:t>
            </a:r>
          </a:p>
          <a:p>
            <a:pPr marL="548640" indent="-285750">
              <a:lnSpc>
                <a:spcPct val="150000"/>
              </a:lnSpc>
              <a:buFont typeface="Arial" panose="020B0604020202020204" pitchFamily="34" charset="0"/>
              <a:buChar char="•"/>
            </a:pPr>
            <a:r>
              <a:rPr lang="en-US" sz="2000" dirty="0" smtClean="0">
                <a:latin typeface="+mn-lt"/>
              </a:rPr>
              <a:t>Hiding </a:t>
            </a:r>
            <a:r>
              <a:rPr lang="en-US" sz="2000" dirty="0">
                <a:latin typeface="+mn-lt"/>
              </a:rPr>
              <a:t>and redirecting traffic</a:t>
            </a:r>
          </a:p>
          <a:p>
            <a:pPr marL="548640" indent="-285750">
              <a:lnSpc>
                <a:spcPct val="150000"/>
              </a:lnSpc>
              <a:buFont typeface="Arial" panose="020B0604020202020204" pitchFamily="34" charset="0"/>
              <a:buChar char="•"/>
            </a:pPr>
            <a:r>
              <a:rPr lang="en-US" sz="2000" dirty="0" smtClean="0">
                <a:latin typeface="+mn-lt"/>
              </a:rPr>
              <a:t>Escalating privileges</a:t>
            </a:r>
          </a:p>
          <a:p>
            <a:pPr marL="262890">
              <a:lnSpc>
                <a:spcPct val="150000"/>
              </a:lnSpc>
              <a:spcBef>
                <a:spcPts val="600"/>
              </a:spcBef>
              <a:spcAft>
                <a:spcPts val="600"/>
              </a:spcAft>
            </a:pPr>
            <a:r>
              <a:rPr lang="en-US" sz="2200" dirty="0" smtClean="0">
                <a:latin typeface="+mn-lt"/>
              </a:rPr>
              <a:t>Some attacks are performed for personal reasons, rather than financial gains</a:t>
            </a:r>
          </a:p>
          <a:p>
            <a:pPr marL="548640" indent="-285750">
              <a:lnSpc>
                <a:spcPct val="150000"/>
              </a:lnSpc>
              <a:buFont typeface="Arial" panose="020B0604020202020204" pitchFamily="34" charset="0"/>
              <a:buChar char="•"/>
            </a:pPr>
            <a:r>
              <a:rPr lang="en-US" sz="2000" dirty="0">
                <a:latin typeface="+mn-lt"/>
              </a:rPr>
              <a:t>For pure </a:t>
            </a:r>
            <a:r>
              <a:rPr lang="en-US" sz="2000" dirty="0" smtClean="0">
                <a:latin typeface="+mn-lt"/>
              </a:rPr>
              <a:t>curiosity</a:t>
            </a:r>
          </a:p>
          <a:p>
            <a:pPr marL="548640" indent="-342900">
              <a:lnSpc>
                <a:spcPct val="150000"/>
              </a:lnSpc>
              <a:buFont typeface="Arial" panose="020B0604020202020204" pitchFamily="34" charset="0"/>
              <a:buChar char="•"/>
            </a:pPr>
            <a:r>
              <a:rPr lang="en-US" sz="2000" kern="1200" dirty="0" smtClean="0">
                <a:solidFill>
                  <a:prstClr val="black"/>
                </a:solidFill>
                <a:latin typeface="+mn-lt"/>
                <a:ea typeface="+mn-ea"/>
                <a:cs typeface="Times New Roman"/>
              </a:rPr>
              <a:t>For completing a self-set intellectual challenge</a:t>
            </a:r>
          </a:p>
          <a:p>
            <a:pPr marL="548640" indent="-342900">
              <a:lnSpc>
                <a:spcPct val="150000"/>
              </a:lnSpc>
              <a:buFont typeface="Arial" panose="020B0604020202020204" pitchFamily="34" charset="0"/>
              <a:buChar char="•"/>
            </a:pPr>
            <a:r>
              <a:rPr lang="en-US" sz="2000" kern="1200" dirty="0" smtClean="0">
                <a:solidFill>
                  <a:prstClr val="black"/>
                </a:solidFill>
                <a:latin typeface="+mn-lt"/>
                <a:ea typeface="+mn-ea"/>
                <a:cs typeface="Times New Roman"/>
              </a:rPr>
              <a:t>For damaging the target organization’s reputation</a:t>
            </a:r>
            <a:endParaRPr lang="en-US" sz="2000" kern="1200" dirty="0">
              <a:solidFill>
                <a:prstClr val="black"/>
              </a:solidFill>
              <a:latin typeface="+mn-lt"/>
              <a:ea typeface="+mn-ea"/>
              <a:cs typeface="Times New Roman"/>
            </a:endParaRPr>
          </a:p>
        </p:txBody>
      </p:sp>
    </p:spTree>
    <p:extLst>
      <p:ext uri="{BB962C8B-B14F-4D97-AF65-F5344CB8AC3E}">
        <p14:creationId xmlns:p14="http://schemas.microsoft.com/office/powerpoint/2010/main" val="3758686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ography report presentation">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9066</TotalTime>
  <Words>2121</Words>
  <Application>Microsoft Office PowerPoint</Application>
  <PresentationFormat>Widescreen</PresentationFormat>
  <Paragraphs>177</Paragraphs>
  <Slides>47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Arial</vt:lpstr>
      <vt:lpstr>Calibri</vt:lpstr>
      <vt:lpstr>Century Gothic</vt:lpstr>
      <vt:lpstr>Times New Roman</vt:lpstr>
      <vt:lpstr>Verdana</vt:lpstr>
      <vt:lpstr>Office Theme</vt:lpstr>
      <vt:lpstr>1_Biography report presentation</vt:lpstr>
      <vt:lpstr>PowerPoint Presentation</vt:lpstr>
      <vt:lpstr>Contents</vt:lpstr>
      <vt:lpstr>PowerPoint Presentation</vt:lpstr>
      <vt:lpstr>PowerPoint Presentation</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Web Server Attacks</vt:lpstr>
      <vt:lpstr>PowerPoint Presentation</vt:lpstr>
      <vt:lpstr>Web Server Attacks - Web Server Attack Countermeasures</vt:lpstr>
      <vt:lpstr>Web Server Attacks - Web Server Attack Countermeasures</vt:lpstr>
      <vt:lpstr>PowerPoint Presentation</vt:lpstr>
      <vt:lpstr>Web Application Attacks </vt:lpstr>
      <vt:lpstr>Web Application Attacks </vt:lpstr>
      <vt:lpstr>Web Application Attacks </vt:lpstr>
      <vt:lpstr>Web Application Attacks </vt:lpstr>
      <vt:lpstr>Web Application Attacks </vt:lpstr>
      <vt:lpstr>PowerPoint Presentation</vt:lpstr>
      <vt:lpstr>Web Application Attacks - Web Application Attack Countermeasures</vt:lpstr>
      <vt:lpstr>Web Application Attacks - Web Application Attack Countermeasures</vt:lpstr>
      <vt:lpstr>Web Application Attacks - Web Application Attack Countermeasures</vt:lpstr>
      <vt:lpstr>Web Application Attacks - Web Application Attack Countermeasures</vt:lpstr>
      <vt:lpstr>PowerPoint Presentation</vt:lpstr>
      <vt:lpstr>SQL Injection Attacks</vt:lpstr>
      <vt:lpstr>SQL Injection Attacks</vt:lpstr>
      <vt:lpstr>SQL Injection Attacks</vt:lpstr>
      <vt:lpstr>SQL Injection Attacks</vt:lpstr>
      <vt:lpstr>SQL Injection Attacks</vt:lpstr>
      <vt:lpstr>SQL Injection Attacks</vt:lpstr>
      <vt:lpstr>SQL Injection Attacks</vt:lpstr>
      <vt:lpstr>SQL Injection Attacks</vt:lpstr>
      <vt:lpstr>PowerPoint Presentation</vt:lpstr>
      <vt:lpstr>SQL Injection Attacks - SQL Injection Attack Countermeasures</vt:lpstr>
      <vt:lpstr>SQL Injection Attacks - SQL Injection Attack Countermeasures</vt:lpstr>
      <vt:lpstr>PowerPoint Presentation</vt:lpstr>
    </vt:vector>
  </TitlesOfParts>
  <Company>FU Berlin,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dc:title>
  <dc:subject>Chapter 1 - Introduction</dc:subject>
  <dc:creator>Jochen H. Schiller</dc:creator>
  <cp:keywords>mobile communication, introduction, overview</cp:keywords>
  <cp:lastModifiedBy>Dr Engr Malook Rind</cp:lastModifiedBy>
  <cp:revision>1022</cp:revision>
  <dcterms:created xsi:type="dcterms:W3CDTF">2022-09-21T05:57:17Z</dcterms:created>
  <dcterms:modified xsi:type="dcterms:W3CDTF">2023-12-04T06:24:47Z</dcterms:modified>
  <cp:category>lecture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2018-04-17T00:00:00Z</vt:filetime>
  </property>
  <property fmtid="{D5CDD505-2E9C-101B-9397-08002B2CF9AE}" pid="3" name="Creator">
    <vt:lpwstr>Acrobat PDFMaker 17 for PowerPoint</vt:lpwstr>
  </property>
  <property fmtid="{D5CDD505-2E9C-101B-9397-08002B2CF9AE}" pid="4" name="LastSaved">
    <vt:filetime>2022-09-21T00:00:00Z</vt:filetime>
  </property>
  <property fmtid="{D5CDD505-2E9C-101B-9397-08002B2CF9AE}" pid="5" name="Producer">
    <vt:lpwstr>Adobe PDF Library 15.0</vt:lpwstr>
  </property>
</Properties>
</file>